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55" r:id="rId2"/>
    <p:sldMasterId id="2147483803" r:id="rId3"/>
  </p:sldMasterIdLst>
  <p:notesMasterIdLst>
    <p:notesMasterId r:id="rId36"/>
  </p:notesMasterIdLst>
  <p:handoutMasterIdLst>
    <p:handoutMasterId r:id="rId37"/>
  </p:handoutMasterIdLst>
  <p:sldIdLst>
    <p:sldId id="621" r:id="rId4"/>
    <p:sldId id="310" r:id="rId5"/>
    <p:sldId id="623" r:id="rId6"/>
    <p:sldId id="624" r:id="rId7"/>
    <p:sldId id="312" r:id="rId8"/>
    <p:sldId id="629" r:id="rId9"/>
    <p:sldId id="313" r:id="rId10"/>
    <p:sldId id="630" r:id="rId11"/>
    <p:sldId id="627" r:id="rId12"/>
    <p:sldId id="281" r:id="rId13"/>
    <p:sldId id="314" r:id="rId14"/>
    <p:sldId id="315" r:id="rId15"/>
    <p:sldId id="316" r:id="rId16"/>
    <p:sldId id="317" r:id="rId17"/>
    <p:sldId id="319" r:id="rId18"/>
    <p:sldId id="320" r:id="rId19"/>
    <p:sldId id="634" r:id="rId20"/>
    <p:sldId id="318" r:id="rId21"/>
    <p:sldId id="323" r:id="rId22"/>
    <p:sldId id="321" r:id="rId23"/>
    <p:sldId id="322" r:id="rId24"/>
    <p:sldId id="326" r:id="rId25"/>
    <p:sldId id="327" r:id="rId26"/>
    <p:sldId id="328" r:id="rId27"/>
    <p:sldId id="325" r:id="rId28"/>
    <p:sldId id="333" r:id="rId29"/>
    <p:sldId id="334" r:id="rId30"/>
    <p:sldId id="337" r:id="rId31"/>
    <p:sldId id="335" r:id="rId32"/>
    <p:sldId id="336" r:id="rId33"/>
    <p:sldId id="309" r:id="rId34"/>
    <p:sldId id="338" r:id="rId35"/>
  </p:sldIdLst>
  <p:sldSz cx="12192000" cy="6858000"/>
  <p:notesSz cx="9926638" cy="6797675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ísabet Guðmundsdóttir" initials="EG" lastIdx="2" clrIdx="0">
    <p:extLst>
      <p:ext uri="{19B8F6BF-5375-455C-9EA6-DF929625EA0E}">
        <p15:presenceInfo xmlns:p15="http://schemas.microsoft.com/office/powerpoint/2012/main" userId="S::elisabeg@landspitali.is::acab4b28-bf2f-43bb-82d9-cf425df2c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6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A69DA-C2F5-41AD-B592-C4F5E63B3C6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E73298-D579-49A4-9F24-A45F22E8883A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s-IS" sz="3200" b="1" dirty="0">
              <a:latin typeface="+mj-lt"/>
            </a:rPr>
            <a:t>Health </a:t>
          </a:r>
          <a:r>
            <a:rPr lang="is-IS" sz="3200" b="1" dirty="0" err="1">
              <a:latin typeface="+mj-lt"/>
            </a:rPr>
            <a:t>Care</a:t>
          </a:r>
          <a:r>
            <a:rPr lang="is-IS" sz="3200" b="1" dirty="0">
              <a:latin typeface="+mj-lt"/>
            </a:rPr>
            <a:t> </a:t>
          </a:r>
          <a:br>
            <a:rPr lang="is-IS" sz="3200" b="1" dirty="0">
              <a:latin typeface="+mj-lt"/>
            </a:rPr>
          </a:br>
          <a:r>
            <a:rPr lang="is-IS" sz="3200" b="1" dirty="0" err="1">
              <a:latin typeface="+mj-lt"/>
            </a:rPr>
            <a:t>in</a:t>
          </a:r>
          <a:r>
            <a:rPr lang="is-IS" sz="3200" b="1" dirty="0">
              <a:latin typeface="+mj-lt"/>
            </a:rPr>
            <a:t> Iceland</a:t>
          </a:r>
          <a:endParaRPr lang="en-US" sz="3200" dirty="0">
            <a:latin typeface="+mj-lt"/>
          </a:endParaRPr>
        </a:p>
      </dgm:t>
    </dgm:pt>
    <dgm:pt modelId="{541CA428-2FDD-46EB-B200-C699FC052968}" type="parTrans" cxnId="{31C6136E-91C1-4F46-B903-9AE19E6E4D9E}">
      <dgm:prSet/>
      <dgm:spPr/>
      <dgm:t>
        <a:bodyPr/>
        <a:lstStyle/>
        <a:p>
          <a:endParaRPr lang="en-US"/>
        </a:p>
      </dgm:t>
    </dgm:pt>
    <dgm:pt modelId="{DCB51DE3-BD87-4AE9-98DD-772364B2BD3A}" type="sibTrans" cxnId="{31C6136E-91C1-4F46-B903-9AE19E6E4D9E}">
      <dgm:prSet/>
      <dgm:spPr/>
      <dgm:t>
        <a:bodyPr/>
        <a:lstStyle/>
        <a:p>
          <a:endParaRPr lang="en-US"/>
        </a:p>
      </dgm:t>
    </dgm:pt>
    <dgm:pt modelId="{C57B1E3A-540B-4CA0-A418-A76045BC8B8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s-IS" sz="3200" b="1" dirty="0">
              <a:latin typeface="+mj-lt"/>
            </a:rPr>
            <a:t>Landspitali </a:t>
          </a:r>
          <a:endParaRPr lang="en-US" sz="3200" dirty="0">
            <a:latin typeface="+mj-lt"/>
          </a:endParaRPr>
        </a:p>
      </dgm:t>
    </dgm:pt>
    <dgm:pt modelId="{2BB1AA03-8904-429D-88E4-3A8A59A50D65}" type="parTrans" cxnId="{752A9755-69F6-415F-AAF7-BDC75CFC791D}">
      <dgm:prSet/>
      <dgm:spPr/>
      <dgm:t>
        <a:bodyPr/>
        <a:lstStyle/>
        <a:p>
          <a:endParaRPr lang="en-US"/>
        </a:p>
      </dgm:t>
    </dgm:pt>
    <dgm:pt modelId="{D01903B9-5E34-4230-89C8-6B1CDE669E7C}" type="sibTrans" cxnId="{752A9755-69F6-415F-AAF7-BDC75CFC791D}">
      <dgm:prSet/>
      <dgm:spPr/>
      <dgm:t>
        <a:bodyPr/>
        <a:lstStyle/>
        <a:p>
          <a:endParaRPr lang="en-US"/>
        </a:p>
      </dgm:t>
    </dgm:pt>
    <dgm:pt modelId="{DDDCBEDC-42A2-44A5-BAC9-866C8DB0F7C3}">
      <dgm:prSet custT="1"/>
      <dgm:spPr/>
      <dgm:t>
        <a:bodyPr/>
        <a:lstStyle/>
        <a:p>
          <a:r>
            <a:rPr lang="is-IS" sz="1800" dirty="0">
              <a:latin typeface="+mj-lt"/>
            </a:rPr>
            <a:t>Organization</a:t>
          </a:r>
          <a:endParaRPr lang="en-US" sz="1800" dirty="0">
            <a:latin typeface="+mj-lt"/>
          </a:endParaRPr>
        </a:p>
      </dgm:t>
    </dgm:pt>
    <dgm:pt modelId="{36A0D24B-4020-4B42-A0F7-5C1338B763DA}" type="parTrans" cxnId="{A944EC6F-2A7B-48D5-9625-06D7866B7AE0}">
      <dgm:prSet/>
      <dgm:spPr/>
      <dgm:t>
        <a:bodyPr/>
        <a:lstStyle/>
        <a:p>
          <a:endParaRPr lang="en-US"/>
        </a:p>
      </dgm:t>
    </dgm:pt>
    <dgm:pt modelId="{3C55A019-4A1A-47A3-BBCD-D4A7C45E98BE}" type="sibTrans" cxnId="{A944EC6F-2A7B-48D5-9625-06D7866B7AE0}">
      <dgm:prSet/>
      <dgm:spPr/>
      <dgm:t>
        <a:bodyPr/>
        <a:lstStyle/>
        <a:p>
          <a:endParaRPr lang="en-US"/>
        </a:p>
      </dgm:t>
    </dgm:pt>
    <dgm:pt modelId="{191E04E7-F9B8-453E-AC1D-F54F74705472}">
      <dgm:prSet custT="1"/>
      <dgm:spPr/>
      <dgm:t>
        <a:bodyPr/>
        <a:lstStyle/>
        <a:p>
          <a:r>
            <a:rPr lang="is-IS" sz="1800" dirty="0">
              <a:latin typeface="+mj-lt"/>
            </a:rPr>
            <a:t>Operations</a:t>
          </a:r>
          <a:endParaRPr lang="en-US" sz="1800" dirty="0">
            <a:latin typeface="+mj-lt"/>
          </a:endParaRPr>
        </a:p>
      </dgm:t>
    </dgm:pt>
    <dgm:pt modelId="{1B94E54B-5C51-42EC-AB7E-186BC536A40C}" type="parTrans" cxnId="{B8745868-197E-4BF9-9707-1E1A6F698B26}">
      <dgm:prSet/>
      <dgm:spPr/>
      <dgm:t>
        <a:bodyPr/>
        <a:lstStyle/>
        <a:p>
          <a:endParaRPr lang="en-US"/>
        </a:p>
      </dgm:t>
    </dgm:pt>
    <dgm:pt modelId="{9563F6C5-A0E9-4A6D-B4C3-BD64D77DC64D}" type="sibTrans" cxnId="{B8745868-197E-4BF9-9707-1E1A6F698B26}">
      <dgm:prSet/>
      <dgm:spPr/>
      <dgm:t>
        <a:bodyPr/>
        <a:lstStyle/>
        <a:p>
          <a:endParaRPr lang="en-US"/>
        </a:p>
      </dgm:t>
    </dgm:pt>
    <dgm:pt modelId="{266FAD58-A4CA-422A-9960-5FFCC4CFC321}">
      <dgm:prSet custT="1"/>
      <dgm:spPr/>
      <dgm:t>
        <a:bodyPr/>
        <a:lstStyle/>
        <a:p>
          <a:r>
            <a:rPr lang="is-IS" sz="1800" dirty="0">
              <a:latin typeface="+mj-lt"/>
            </a:rPr>
            <a:t>New hospital building</a:t>
          </a:r>
          <a:endParaRPr lang="en-US" sz="1800" dirty="0">
            <a:latin typeface="+mj-lt"/>
          </a:endParaRPr>
        </a:p>
      </dgm:t>
    </dgm:pt>
    <dgm:pt modelId="{929405FE-9D62-4E4B-985D-19CD8217D19E}" type="parTrans" cxnId="{9E1A9601-AA38-4583-9A31-2394255A0326}">
      <dgm:prSet/>
      <dgm:spPr/>
      <dgm:t>
        <a:bodyPr/>
        <a:lstStyle/>
        <a:p>
          <a:endParaRPr lang="en-US"/>
        </a:p>
      </dgm:t>
    </dgm:pt>
    <dgm:pt modelId="{5230ACC4-81DF-401A-83B0-204FE9C53ECF}" type="sibTrans" cxnId="{9E1A9601-AA38-4583-9A31-2394255A0326}">
      <dgm:prSet/>
      <dgm:spPr/>
      <dgm:t>
        <a:bodyPr/>
        <a:lstStyle/>
        <a:p>
          <a:endParaRPr lang="en-US"/>
        </a:p>
      </dgm:t>
    </dgm:pt>
    <dgm:pt modelId="{7F122CFE-0070-4ED1-B9E6-4360ED96CE27}" type="pres">
      <dgm:prSet presAssocID="{866A69DA-C2F5-41AD-B592-C4F5E63B3C66}" presName="linear" presStyleCnt="0">
        <dgm:presLayoutVars>
          <dgm:dir/>
          <dgm:animLvl val="lvl"/>
          <dgm:resizeHandles val="exact"/>
        </dgm:presLayoutVars>
      </dgm:prSet>
      <dgm:spPr/>
    </dgm:pt>
    <dgm:pt modelId="{967ECBA3-E944-42C1-A0D1-8241493B6A9E}" type="pres">
      <dgm:prSet presAssocID="{85E73298-D579-49A4-9F24-A45F22E8883A}" presName="parentLin" presStyleCnt="0"/>
      <dgm:spPr/>
    </dgm:pt>
    <dgm:pt modelId="{F217DD58-D75F-4FAC-A7D1-25C6A4485626}" type="pres">
      <dgm:prSet presAssocID="{85E73298-D579-49A4-9F24-A45F22E8883A}" presName="parentLeftMargin" presStyleLbl="node1" presStyleIdx="0" presStyleCnt="2"/>
      <dgm:spPr/>
    </dgm:pt>
    <dgm:pt modelId="{80072805-9809-43A2-BC80-5B11D2273E69}" type="pres">
      <dgm:prSet presAssocID="{85E73298-D579-49A4-9F24-A45F22E888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AE24DC-A82B-4206-B85D-F76F5C8CEBDF}" type="pres">
      <dgm:prSet presAssocID="{85E73298-D579-49A4-9F24-A45F22E8883A}" presName="negativeSpace" presStyleCnt="0"/>
      <dgm:spPr/>
    </dgm:pt>
    <dgm:pt modelId="{8A9DAE7B-2D20-4654-9961-0E1536DC203E}" type="pres">
      <dgm:prSet presAssocID="{85E73298-D579-49A4-9F24-A45F22E8883A}" presName="childText" presStyleLbl="conFgAcc1" presStyleIdx="0" presStyleCnt="2">
        <dgm:presLayoutVars>
          <dgm:bulletEnabled val="1"/>
        </dgm:presLayoutVars>
      </dgm:prSet>
      <dgm:spPr/>
    </dgm:pt>
    <dgm:pt modelId="{E160ACFC-93BB-43ED-B675-782FCBF5F0BF}" type="pres">
      <dgm:prSet presAssocID="{DCB51DE3-BD87-4AE9-98DD-772364B2BD3A}" presName="spaceBetweenRectangles" presStyleCnt="0"/>
      <dgm:spPr/>
    </dgm:pt>
    <dgm:pt modelId="{16F8B0E8-CB24-431A-B42C-D76ABFC49B3B}" type="pres">
      <dgm:prSet presAssocID="{C57B1E3A-540B-4CA0-A418-A76045BC8B8D}" presName="parentLin" presStyleCnt="0"/>
      <dgm:spPr/>
    </dgm:pt>
    <dgm:pt modelId="{F56576F2-B567-47C8-A57F-33BE5B88610C}" type="pres">
      <dgm:prSet presAssocID="{C57B1E3A-540B-4CA0-A418-A76045BC8B8D}" presName="parentLeftMargin" presStyleLbl="node1" presStyleIdx="0" presStyleCnt="2"/>
      <dgm:spPr/>
    </dgm:pt>
    <dgm:pt modelId="{61BBCF72-C0A0-4252-AF7E-767426F54E79}" type="pres">
      <dgm:prSet presAssocID="{C57B1E3A-540B-4CA0-A418-A76045BC8B8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5C4761C-910E-465E-A7F0-0D2632B61E54}" type="pres">
      <dgm:prSet presAssocID="{C57B1E3A-540B-4CA0-A418-A76045BC8B8D}" presName="negativeSpace" presStyleCnt="0"/>
      <dgm:spPr/>
    </dgm:pt>
    <dgm:pt modelId="{D6F5AF91-30BE-4CA3-B8DA-5A5ADB3BC0EC}" type="pres">
      <dgm:prSet presAssocID="{C57B1E3A-540B-4CA0-A418-A76045BC8B8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0D01A00-38AE-43BD-AF54-3CED8FAC5C99}" type="presOf" srcId="{191E04E7-F9B8-453E-AC1D-F54F74705472}" destId="{D6F5AF91-30BE-4CA3-B8DA-5A5ADB3BC0EC}" srcOrd="0" destOrd="1" presId="urn:microsoft.com/office/officeart/2005/8/layout/list1"/>
    <dgm:cxn modelId="{9E1A9601-AA38-4583-9A31-2394255A0326}" srcId="{C57B1E3A-540B-4CA0-A418-A76045BC8B8D}" destId="{266FAD58-A4CA-422A-9960-5FFCC4CFC321}" srcOrd="2" destOrd="0" parTransId="{929405FE-9D62-4E4B-985D-19CD8217D19E}" sibTransId="{5230ACC4-81DF-401A-83B0-204FE9C53ECF}"/>
    <dgm:cxn modelId="{F25BB51E-89E2-46F1-89E2-25CC4DCF0786}" type="presOf" srcId="{DDDCBEDC-42A2-44A5-BAC9-866C8DB0F7C3}" destId="{D6F5AF91-30BE-4CA3-B8DA-5A5ADB3BC0EC}" srcOrd="0" destOrd="0" presId="urn:microsoft.com/office/officeart/2005/8/layout/list1"/>
    <dgm:cxn modelId="{2CDE453D-6746-4FC6-94EC-6D5288FE67AA}" type="presOf" srcId="{866A69DA-C2F5-41AD-B592-C4F5E63B3C66}" destId="{7F122CFE-0070-4ED1-B9E6-4360ED96CE27}" srcOrd="0" destOrd="0" presId="urn:microsoft.com/office/officeart/2005/8/layout/list1"/>
    <dgm:cxn modelId="{AFC52F5F-69F8-47D6-89A3-4D610E15B919}" type="presOf" srcId="{C57B1E3A-540B-4CA0-A418-A76045BC8B8D}" destId="{61BBCF72-C0A0-4252-AF7E-767426F54E79}" srcOrd="1" destOrd="0" presId="urn:microsoft.com/office/officeart/2005/8/layout/list1"/>
    <dgm:cxn modelId="{B8745868-197E-4BF9-9707-1E1A6F698B26}" srcId="{C57B1E3A-540B-4CA0-A418-A76045BC8B8D}" destId="{191E04E7-F9B8-453E-AC1D-F54F74705472}" srcOrd="1" destOrd="0" parTransId="{1B94E54B-5C51-42EC-AB7E-186BC536A40C}" sibTransId="{9563F6C5-A0E9-4A6D-B4C3-BD64D77DC64D}"/>
    <dgm:cxn modelId="{31C6136E-91C1-4F46-B903-9AE19E6E4D9E}" srcId="{866A69DA-C2F5-41AD-B592-C4F5E63B3C66}" destId="{85E73298-D579-49A4-9F24-A45F22E8883A}" srcOrd="0" destOrd="0" parTransId="{541CA428-2FDD-46EB-B200-C699FC052968}" sibTransId="{DCB51DE3-BD87-4AE9-98DD-772364B2BD3A}"/>
    <dgm:cxn modelId="{A944EC6F-2A7B-48D5-9625-06D7866B7AE0}" srcId="{C57B1E3A-540B-4CA0-A418-A76045BC8B8D}" destId="{DDDCBEDC-42A2-44A5-BAC9-866C8DB0F7C3}" srcOrd="0" destOrd="0" parTransId="{36A0D24B-4020-4B42-A0F7-5C1338B763DA}" sibTransId="{3C55A019-4A1A-47A3-BBCD-D4A7C45E98BE}"/>
    <dgm:cxn modelId="{52B1A654-C69A-4898-8C96-3BF7D94F76AB}" type="presOf" srcId="{85E73298-D579-49A4-9F24-A45F22E8883A}" destId="{F217DD58-D75F-4FAC-A7D1-25C6A4485626}" srcOrd="0" destOrd="0" presId="urn:microsoft.com/office/officeart/2005/8/layout/list1"/>
    <dgm:cxn modelId="{752A9755-69F6-415F-AAF7-BDC75CFC791D}" srcId="{866A69DA-C2F5-41AD-B592-C4F5E63B3C66}" destId="{C57B1E3A-540B-4CA0-A418-A76045BC8B8D}" srcOrd="1" destOrd="0" parTransId="{2BB1AA03-8904-429D-88E4-3A8A59A50D65}" sibTransId="{D01903B9-5E34-4230-89C8-6B1CDE669E7C}"/>
    <dgm:cxn modelId="{FD08FC79-53AF-4439-8A02-992D09827812}" type="presOf" srcId="{C57B1E3A-540B-4CA0-A418-A76045BC8B8D}" destId="{F56576F2-B567-47C8-A57F-33BE5B88610C}" srcOrd="0" destOrd="0" presId="urn:microsoft.com/office/officeart/2005/8/layout/list1"/>
    <dgm:cxn modelId="{A8CA34A4-A26D-4152-97D0-579C27F23E19}" type="presOf" srcId="{266FAD58-A4CA-422A-9960-5FFCC4CFC321}" destId="{D6F5AF91-30BE-4CA3-B8DA-5A5ADB3BC0EC}" srcOrd="0" destOrd="2" presId="urn:microsoft.com/office/officeart/2005/8/layout/list1"/>
    <dgm:cxn modelId="{057E95F8-DCBF-4482-83D5-104A672B4ADF}" type="presOf" srcId="{85E73298-D579-49A4-9F24-A45F22E8883A}" destId="{80072805-9809-43A2-BC80-5B11D2273E69}" srcOrd="1" destOrd="0" presId="urn:microsoft.com/office/officeart/2005/8/layout/list1"/>
    <dgm:cxn modelId="{9F17C49A-9C96-4279-846C-202EB6519247}" type="presParOf" srcId="{7F122CFE-0070-4ED1-B9E6-4360ED96CE27}" destId="{967ECBA3-E944-42C1-A0D1-8241493B6A9E}" srcOrd="0" destOrd="0" presId="urn:microsoft.com/office/officeart/2005/8/layout/list1"/>
    <dgm:cxn modelId="{E51B0D25-052A-4DD1-9673-97AEB2595098}" type="presParOf" srcId="{967ECBA3-E944-42C1-A0D1-8241493B6A9E}" destId="{F217DD58-D75F-4FAC-A7D1-25C6A4485626}" srcOrd="0" destOrd="0" presId="urn:microsoft.com/office/officeart/2005/8/layout/list1"/>
    <dgm:cxn modelId="{63B40B6F-2836-49B3-A91B-478CBCCAEC34}" type="presParOf" srcId="{967ECBA3-E944-42C1-A0D1-8241493B6A9E}" destId="{80072805-9809-43A2-BC80-5B11D2273E69}" srcOrd="1" destOrd="0" presId="urn:microsoft.com/office/officeart/2005/8/layout/list1"/>
    <dgm:cxn modelId="{8A540584-F8D2-4E1B-BA51-95FFB8D4FF98}" type="presParOf" srcId="{7F122CFE-0070-4ED1-B9E6-4360ED96CE27}" destId="{F8AE24DC-A82B-4206-B85D-F76F5C8CEBDF}" srcOrd="1" destOrd="0" presId="urn:microsoft.com/office/officeart/2005/8/layout/list1"/>
    <dgm:cxn modelId="{B3FE3B02-BA13-48B4-B79B-1800C44F266A}" type="presParOf" srcId="{7F122CFE-0070-4ED1-B9E6-4360ED96CE27}" destId="{8A9DAE7B-2D20-4654-9961-0E1536DC203E}" srcOrd="2" destOrd="0" presId="urn:microsoft.com/office/officeart/2005/8/layout/list1"/>
    <dgm:cxn modelId="{B3874DFB-5E0E-489C-B7EB-B423F3C9F394}" type="presParOf" srcId="{7F122CFE-0070-4ED1-B9E6-4360ED96CE27}" destId="{E160ACFC-93BB-43ED-B675-782FCBF5F0BF}" srcOrd="3" destOrd="0" presId="urn:microsoft.com/office/officeart/2005/8/layout/list1"/>
    <dgm:cxn modelId="{FC6041BD-124D-40AD-8ED9-6E014C37C352}" type="presParOf" srcId="{7F122CFE-0070-4ED1-B9E6-4360ED96CE27}" destId="{16F8B0E8-CB24-431A-B42C-D76ABFC49B3B}" srcOrd="4" destOrd="0" presId="urn:microsoft.com/office/officeart/2005/8/layout/list1"/>
    <dgm:cxn modelId="{51ED25B4-0566-46AD-80AD-28C0FF570B74}" type="presParOf" srcId="{16F8B0E8-CB24-431A-B42C-D76ABFC49B3B}" destId="{F56576F2-B567-47C8-A57F-33BE5B88610C}" srcOrd="0" destOrd="0" presId="urn:microsoft.com/office/officeart/2005/8/layout/list1"/>
    <dgm:cxn modelId="{A3C283F6-C1CF-4771-970F-6308E62125B9}" type="presParOf" srcId="{16F8B0E8-CB24-431A-B42C-D76ABFC49B3B}" destId="{61BBCF72-C0A0-4252-AF7E-767426F54E79}" srcOrd="1" destOrd="0" presId="urn:microsoft.com/office/officeart/2005/8/layout/list1"/>
    <dgm:cxn modelId="{DDC3C866-1376-4CED-ABF3-5CF0E2B1509E}" type="presParOf" srcId="{7F122CFE-0070-4ED1-B9E6-4360ED96CE27}" destId="{45C4761C-910E-465E-A7F0-0D2632B61E54}" srcOrd="5" destOrd="0" presId="urn:microsoft.com/office/officeart/2005/8/layout/list1"/>
    <dgm:cxn modelId="{15A7C23B-3C85-4F50-BAC6-CD91E07A3C41}" type="presParOf" srcId="{7F122CFE-0070-4ED1-B9E6-4360ED96CE27}" destId="{D6F5AF91-30BE-4CA3-B8DA-5A5ADB3BC0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AAF8C-F738-49F6-B5CD-432BD97302A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CFBE59-366F-46A6-87EE-C363B4D31421}">
      <dgm:prSet/>
      <dgm:spPr/>
      <dgm:t>
        <a:bodyPr/>
        <a:lstStyle/>
        <a:p>
          <a:r>
            <a:rPr lang="is-IS" b="1" dirty="0">
              <a:latin typeface="+mj-lt"/>
            </a:rPr>
            <a:t>40 </a:t>
          </a:r>
          <a:r>
            <a:rPr lang="is-IS" b="1" dirty="0" err="1">
              <a:latin typeface="+mj-lt"/>
            </a:rPr>
            <a:t>medical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specialities</a:t>
          </a:r>
          <a:endParaRPr lang="en-US" dirty="0">
            <a:latin typeface="+mj-lt"/>
          </a:endParaRPr>
        </a:p>
      </dgm:t>
    </dgm:pt>
    <dgm:pt modelId="{2194DEFE-779A-4D02-8275-B0470C5E93D4}" type="parTrans" cxnId="{19AEC4B8-52F9-4180-A33B-C90F7695C78E}">
      <dgm:prSet/>
      <dgm:spPr/>
      <dgm:t>
        <a:bodyPr/>
        <a:lstStyle/>
        <a:p>
          <a:endParaRPr lang="en-US"/>
        </a:p>
      </dgm:t>
    </dgm:pt>
    <dgm:pt modelId="{778E0D24-DFF8-444E-8841-9F4704C2A9AB}" type="sibTrans" cxnId="{19AEC4B8-52F9-4180-A33B-C90F7695C78E}">
      <dgm:prSet/>
      <dgm:spPr/>
      <dgm:t>
        <a:bodyPr/>
        <a:lstStyle/>
        <a:p>
          <a:endParaRPr lang="en-US"/>
        </a:p>
      </dgm:t>
    </dgm:pt>
    <dgm:pt modelId="{3CD36E48-29D9-4E1E-8832-8C160D8A1E4C}">
      <dgm:prSet/>
      <dgm:spPr/>
      <dgm:t>
        <a:bodyPr/>
        <a:lstStyle/>
        <a:p>
          <a:r>
            <a:rPr lang="is-IS" dirty="0">
              <a:latin typeface="+mj-lt"/>
            </a:rPr>
            <a:t>Many subspecialities</a:t>
          </a:r>
          <a:endParaRPr lang="en-US" dirty="0">
            <a:latin typeface="+mj-lt"/>
          </a:endParaRPr>
        </a:p>
      </dgm:t>
    </dgm:pt>
    <dgm:pt modelId="{176C464A-E498-4E00-99BA-B2F19D127FD6}" type="parTrans" cxnId="{7305AE9A-BF92-40AD-9914-79128C4D40AE}">
      <dgm:prSet/>
      <dgm:spPr/>
      <dgm:t>
        <a:bodyPr/>
        <a:lstStyle/>
        <a:p>
          <a:endParaRPr lang="en-US"/>
        </a:p>
      </dgm:t>
    </dgm:pt>
    <dgm:pt modelId="{6FADBE6D-A744-4FC3-BD56-AB87E620D169}" type="sibTrans" cxnId="{7305AE9A-BF92-40AD-9914-79128C4D40AE}">
      <dgm:prSet/>
      <dgm:spPr/>
      <dgm:t>
        <a:bodyPr/>
        <a:lstStyle/>
        <a:p>
          <a:endParaRPr lang="en-US"/>
        </a:p>
      </dgm:t>
    </dgm:pt>
    <dgm:pt modelId="{2BD311E4-333B-4A68-95EB-3F78099D128A}">
      <dgm:prSet/>
      <dgm:spPr/>
      <dgm:t>
        <a:bodyPr/>
        <a:lstStyle/>
        <a:p>
          <a:r>
            <a:rPr lang="is-IS" b="1" dirty="0">
              <a:latin typeface="+mj-lt"/>
            </a:rPr>
            <a:t>Medical </a:t>
          </a:r>
          <a:r>
            <a:rPr lang="is-IS" b="1" dirty="0" err="1">
              <a:latin typeface="+mj-lt"/>
            </a:rPr>
            <a:t>speciality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training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abroad</a:t>
          </a:r>
          <a:endParaRPr lang="en-US" dirty="0">
            <a:latin typeface="+mj-lt"/>
          </a:endParaRPr>
        </a:p>
      </dgm:t>
    </dgm:pt>
    <dgm:pt modelId="{14A31CF6-BEF3-4235-AFB6-EBF6CBCE4231}" type="parTrans" cxnId="{62B9BBEB-39ED-492A-B945-0188A4C35096}">
      <dgm:prSet/>
      <dgm:spPr/>
      <dgm:t>
        <a:bodyPr/>
        <a:lstStyle/>
        <a:p>
          <a:endParaRPr lang="en-US"/>
        </a:p>
      </dgm:t>
    </dgm:pt>
    <dgm:pt modelId="{91A910B7-CC33-44B6-B444-1B5ADACEF869}" type="sibTrans" cxnId="{62B9BBEB-39ED-492A-B945-0188A4C35096}">
      <dgm:prSet/>
      <dgm:spPr/>
      <dgm:t>
        <a:bodyPr/>
        <a:lstStyle/>
        <a:p>
          <a:endParaRPr lang="en-US"/>
        </a:p>
      </dgm:t>
    </dgm:pt>
    <dgm:pt modelId="{08FE6BD4-F20C-4AD6-828B-9C4FDD76B49F}">
      <dgm:prSet/>
      <dgm:spPr/>
      <dgm:t>
        <a:bodyPr/>
        <a:lstStyle/>
        <a:p>
          <a:r>
            <a:rPr lang="is-IS" dirty="0" err="1">
              <a:latin typeface="+mj-lt"/>
            </a:rPr>
            <a:t>Mostly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in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Sweden</a:t>
          </a:r>
          <a:r>
            <a:rPr lang="is-IS" dirty="0">
              <a:latin typeface="+mj-lt"/>
            </a:rPr>
            <a:t>, </a:t>
          </a:r>
          <a:r>
            <a:rPr lang="is-IS" dirty="0" err="1">
              <a:latin typeface="+mj-lt"/>
            </a:rPr>
            <a:t>Norway</a:t>
          </a:r>
          <a:r>
            <a:rPr lang="is-IS" dirty="0">
              <a:latin typeface="+mj-lt"/>
            </a:rPr>
            <a:t>, USA, UK, The Netherlands</a:t>
          </a:r>
          <a:endParaRPr lang="en-US" dirty="0">
            <a:latin typeface="+mj-lt"/>
          </a:endParaRPr>
        </a:p>
      </dgm:t>
    </dgm:pt>
    <dgm:pt modelId="{6846F5A0-0170-4185-B40F-EB143805740B}" type="parTrans" cxnId="{4A6FC020-7A1B-4CCC-A651-E262CEB9F3B7}">
      <dgm:prSet/>
      <dgm:spPr/>
      <dgm:t>
        <a:bodyPr/>
        <a:lstStyle/>
        <a:p>
          <a:endParaRPr lang="en-US"/>
        </a:p>
      </dgm:t>
    </dgm:pt>
    <dgm:pt modelId="{F3C0E190-D131-45C3-A4C4-5DE273D03845}" type="sibTrans" cxnId="{4A6FC020-7A1B-4CCC-A651-E262CEB9F3B7}">
      <dgm:prSet/>
      <dgm:spPr/>
      <dgm:t>
        <a:bodyPr/>
        <a:lstStyle/>
        <a:p>
          <a:endParaRPr lang="en-US"/>
        </a:p>
      </dgm:t>
    </dgm:pt>
    <dgm:pt modelId="{2CD3B804-EF62-4946-97A2-827F5F8D5E26}">
      <dgm:prSet/>
      <dgm:spPr/>
      <dgm:t>
        <a:bodyPr/>
        <a:lstStyle/>
        <a:p>
          <a:r>
            <a:rPr lang="is-IS" b="1" dirty="0" err="1">
              <a:latin typeface="+mj-lt"/>
            </a:rPr>
            <a:t>Very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few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patients</a:t>
          </a:r>
          <a:r>
            <a:rPr lang="is-IS" b="1" dirty="0">
              <a:latin typeface="+mj-lt"/>
            </a:rPr>
            <a:t> sent </a:t>
          </a:r>
          <a:r>
            <a:rPr lang="is-IS" b="1" dirty="0" err="1">
              <a:latin typeface="+mj-lt"/>
            </a:rPr>
            <a:t>abroad</a:t>
          </a:r>
          <a:r>
            <a:rPr lang="is-IS" b="1" dirty="0">
              <a:latin typeface="+mj-lt"/>
            </a:rPr>
            <a:t> for </a:t>
          </a:r>
          <a:r>
            <a:rPr lang="is-IS" b="1" dirty="0" err="1">
              <a:latin typeface="+mj-lt"/>
            </a:rPr>
            <a:t>treatments</a:t>
          </a:r>
          <a:endParaRPr lang="en-US" dirty="0">
            <a:latin typeface="+mj-lt"/>
          </a:endParaRPr>
        </a:p>
      </dgm:t>
    </dgm:pt>
    <dgm:pt modelId="{0E4B7A58-2636-40DB-BE48-7B93A75E37AA}" type="parTrans" cxnId="{B9EB92FE-3E9F-473F-8D7F-04203AF894EC}">
      <dgm:prSet/>
      <dgm:spPr/>
      <dgm:t>
        <a:bodyPr/>
        <a:lstStyle/>
        <a:p>
          <a:endParaRPr lang="en-US"/>
        </a:p>
      </dgm:t>
    </dgm:pt>
    <dgm:pt modelId="{ED704047-4295-4A69-AA81-4DCAF8889CA0}" type="sibTrans" cxnId="{B9EB92FE-3E9F-473F-8D7F-04203AF894EC}">
      <dgm:prSet/>
      <dgm:spPr/>
      <dgm:t>
        <a:bodyPr/>
        <a:lstStyle/>
        <a:p>
          <a:endParaRPr lang="en-US"/>
        </a:p>
      </dgm:t>
    </dgm:pt>
    <dgm:pt modelId="{005AB162-E5D3-4981-AE36-4A7452A09212}">
      <dgm:prSet/>
      <dgm:spPr/>
      <dgm:t>
        <a:bodyPr/>
        <a:lstStyle/>
        <a:p>
          <a:r>
            <a:rPr lang="is-IS" dirty="0" err="1">
              <a:latin typeface="+mj-lt"/>
            </a:rPr>
            <a:t>Some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heart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surgery</a:t>
          </a:r>
          <a:r>
            <a:rPr lang="is-IS" dirty="0">
              <a:latin typeface="+mj-lt"/>
            </a:rPr>
            <a:t>, </a:t>
          </a:r>
          <a:r>
            <a:rPr lang="is-IS" dirty="0" err="1">
              <a:latin typeface="+mj-lt"/>
            </a:rPr>
            <a:t>some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stem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cell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treatments</a:t>
          </a:r>
          <a:r>
            <a:rPr lang="is-IS" dirty="0">
              <a:latin typeface="+mj-lt"/>
            </a:rPr>
            <a:t>, PET </a:t>
          </a:r>
          <a:r>
            <a:rPr lang="is-IS" dirty="0" err="1">
              <a:latin typeface="+mj-lt"/>
            </a:rPr>
            <a:t>and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solid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organ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transplants</a:t>
          </a:r>
          <a:r>
            <a:rPr lang="is-IS" dirty="0">
              <a:latin typeface="+mj-lt"/>
            </a:rPr>
            <a:t> (</a:t>
          </a:r>
          <a:r>
            <a:rPr lang="is-IS" dirty="0" err="1">
              <a:latin typeface="+mj-lt"/>
            </a:rPr>
            <a:t>excl</a:t>
          </a:r>
          <a:r>
            <a:rPr lang="is-IS" dirty="0">
              <a:latin typeface="+mj-lt"/>
            </a:rPr>
            <a:t>. </a:t>
          </a:r>
          <a:r>
            <a:rPr lang="is-IS" dirty="0" err="1">
              <a:latin typeface="+mj-lt"/>
            </a:rPr>
            <a:t>renal</a:t>
          </a:r>
          <a:r>
            <a:rPr lang="is-IS" dirty="0">
              <a:latin typeface="+mj-lt"/>
            </a:rPr>
            <a:t> </a:t>
          </a:r>
          <a:r>
            <a:rPr lang="is-IS" dirty="0" err="1">
              <a:latin typeface="+mj-lt"/>
            </a:rPr>
            <a:t>transplants</a:t>
          </a:r>
          <a:r>
            <a:rPr lang="is-IS" dirty="0">
              <a:latin typeface="+mj-lt"/>
            </a:rPr>
            <a:t>)</a:t>
          </a:r>
          <a:endParaRPr lang="en-US" dirty="0">
            <a:latin typeface="+mj-lt"/>
          </a:endParaRPr>
        </a:p>
      </dgm:t>
    </dgm:pt>
    <dgm:pt modelId="{110269CB-C810-4A9D-91A9-65AF4BE397ED}" type="parTrans" cxnId="{C2ACB9F5-E260-48CB-B1A2-62E03501319E}">
      <dgm:prSet/>
      <dgm:spPr/>
      <dgm:t>
        <a:bodyPr/>
        <a:lstStyle/>
        <a:p>
          <a:endParaRPr lang="en-US"/>
        </a:p>
      </dgm:t>
    </dgm:pt>
    <dgm:pt modelId="{35993262-0547-41EE-99C1-C4E041C8EDDB}" type="sibTrans" cxnId="{C2ACB9F5-E260-48CB-B1A2-62E03501319E}">
      <dgm:prSet/>
      <dgm:spPr/>
      <dgm:t>
        <a:bodyPr/>
        <a:lstStyle/>
        <a:p>
          <a:endParaRPr lang="en-US"/>
        </a:p>
      </dgm:t>
    </dgm:pt>
    <dgm:pt modelId="{071A1992-9205-40F1-BB6B-0E6EAD1DF60F}">
      <dgm:prSet/>
      <dgm:spPr/>
      <dgm:t>
        <a:bodyPr/>
        <a:lstStyle/>
        <a:p>
          <a:r>
            <a:rPr lang="is-IS" b="1">
              <a:latin typeface="+mj-lt"/>
            </a:rPr>
            <a:t>Good clinical results</a:t>
          </a:r>
          <a:endParaRPr lang="en-US">
            <a:latin typeface="+mj-lt"/>
          </a:endParaRPr>
        </a:p>
      </dgm:t>
    </dgm:pt>
    <dgm:pt modelId="{C4DFC464-752A-459C-B8C5-902C4637D8AE}" type="parTrans" cxnId="{FE13A36A-1A50-4657-B530-87DEF19F2A12}">
      <dgm:prSet/>
      <dgm:spPr/>
      <dgm:t>
        <a:bodyPr/>
        <a:lstStyle/>
        <a:p>
          <a:endParaRPr lang="en-US"/>
        </a:p>
      </dgm:t>
    </dgm:pt>
    <dgm:pt modelId="{7802EA94-2151-4273-BD21-6557302E0386}" type="sibTrans" cxnId="{FE13A36A-1A50-4657-B530-87DEF19F2A12}">
      <dgm:prSet/>
      <dgm:spPr/>
      <dgm:t>
        <a:bodyPr/>
        <a:lstStyle/>
        <a:p>
          <a:endParaRPr lang="en-US"/>
        </a:p>
      </dgm:t>
    </dgm:pt>
    <dgm:pt modelId="{864401A7-5E14-443D-BF8D-B7187D143D64}">
      <dgm:prSet/>
      <dgm:spPr/>
      <dgm:t>
        <a:bodyPr/>
        <a:lstStyle/>
        <a:p>
          <a:r>
            <a:rPr lang="is-IS" b="1" dirty="0">
              <a:latin typeface="+mj-lt"/>
            </a:rPr>
            <a:t>A </a:t>
          </a:r>
          <a:r>
            <a:rPr lang="is-IS" b="1" dirty="0" err="1">
              <a:latin typeface="+mj-lt"/>
            </a:rPr>
            <a:t>third</a:t>
          </a:r>
          <a:r>
            <a:rPr lang="is-IS" b="1" dirty="0">
              <a:latin typeface="+mj-lt"/>
            </a:rPr>
            <a:t> of </a:t>
          </a:r>
          <a:r>
            <a:rPr lang="is-IS" b="1" dirty="0" err="1">
              <a:latin typeface="+mj-lt"/>
            </a:rPr>
            <a:t>the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population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served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in</a:t>
          </a:r>
          <a:r>
            <a:rPr lang="is-IS" b="1" dirty="0">
              <a:latin typeface="+mj-lt"/>
            </a:rPr>
            <a:t> 2024</a:t>
          </a:r>
          <a:endParaRPr lang="en-US" dirty="0">
            <a:latin typeface="+mj-lt"/>
          </a:endParaRPr>
        </a:p>
      </dgm:t>
    </dgm:pt>
    <dgm:pt modelId="{C67322B9-8600-46AD-A229-B4C709D020FB}" type="parTrans" cxnId="{9A4D4C02-3BD0-4718-8FCC-B680020BCC70}">
      <dgm:prSet/>
      <dgm:spPr/>
      <dgm:t>
        <a:bodyPr/>
        <a:lstStyle/>
        <a:p>
          <a:endParaRPr lang="en-US"/>
        </a:p>
      </dgm:t>
    </dgm:pt>
    <dgm:pt modelId="{E200A258-2297-4175-8F48-7FDE11BA165A}" type="sibTrans" cxnId="{9A4D4C02-3BD0-4718-8FCC-B680020BCC70}">
      <dgm:prSet/>
      <dgm:spPr/>
      <dgm:t>
        <a:bodyPr/>
        <a:lstStyle/>
        <a:p>
          <a:endParaRPr lang="en-US"/>
        </a:p>
      </dgm:t>
    </dgm:pt>
    <dgm:pt modelId="{85E79F57-3023-4F8E-8B9D-76F40F5CB7C7}">
      <dgm:prSet/>
      <dgm:spPr/>
      <dgm:t>
        <a:bodyPr/>
        <a:lstStyle/>
        <a:p>
          <a:r>
            <a:rPr lang="is-IS" b="1" dirty="0" err="1">
              <a:latin typeface="+mj-lt"/>
            </a:rPr>
            <a:t>Approximately</a:t>
          </a:r>
          <a:r>
            <a:rPr lang="is-IS" b="1" dirty="0">
              <a:latin typeface="+mj-lt"/>
            </a:rPr>
            <a:t> 2.000 students per year</a:t>
          </a:r>
          <a:endParaRPr lang="en-US" dirty="0">
            <a:latin typeface="+mj-lt"/>
          </a:endParaRPr>
        </a:p>
      </dgm:t>
    </dgm:pt>
    <dgm:pt modelId="{BD702C80-C5F0-4E0B-A724-BBA611251212}" type="parTrans" cxnId="{2D3EEC72-8800-4441-B792-3487178E724F}">
      <dgm:prSet/>
      <dgm:spPr/>
      <dgm:t>
        <a:bodyPr/>
        <a:lstStyle/>
        <a:p>
          <a:endParaRPr lang="en-US"/>
        </a:p>
      </dgm:t>
    </dgm:pt>
    <dgm:pt modelId="{2FA0ACD5-F2F4-457C-88EA-9EF01448101B}" type="sibTrans" cxnId="{2D3EEC72-8800-4441-B792-3487178E724F}">
      <dgm:prSet/>
      <dgm:spPr/>
      <dgm:t>
        <a:bodyPr/>
        <a:lstStyle/>
        <a:p>
          <a:endParaRPr lang="en-US"/>
        </a:p>
      </dgm:t>
    </dgm:pt>
    <dgm:pt modelId="{C9620F43-E562-4FB3-8830-A87B3891A0A8}">
      <dgm:prSet/>
      <dgm:spPr/>
      <dgm:t>
        <a:bodyPr/>
        <a:lstStyle/>
        <a:p>
          <a:r>
            <a:rPr lang="is-IS" b="1" dirty="0">
              <a:solidFill>
                <a:schemeClr val="bg1"/>
              </a:solidFill>
              <a:latin typeface="+mj-lt"/>
            </a:rPr>
            <a:t>2024 Budget  </a:t>
          </a:r>
          <a:r>
            <a:rPr lang="is-IS" b="1" dirty="0" err="1">
              <a:solidFill>
                <a:schemeClr val="bg1"/>
              </a:solidFill>
              <a:latin typeface="+mj-lt"/>
            </a:rPr>
            <a:t>approx</a:t>
          </a:r>
          <a:r>
            <a:rPr lang="is-IS" b="1" dirty="0">
              <a:solidFill>
                <a:schemeClr val="bg1"/>
              </a:solidFill>
              <a:latin typeface="+mj-lt"/>
            </a:rPr>
            <a:t> 117</a:t>
          </a:r>
          <a:r>
            <a:rPr lang="en-US" b="1" dirty="0">
              <a:solidFill>
                <a:schemeClr val="bg1"/>
              </a:solidFill>
              <a:latin typeface="+mj-lt"/>
            </a:rPr>
            <a:t> billion ISK 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2F6EED33-9807-472F-8E9C-0F42F2D90A1F}" type="parTrans" cxnId="{005E6312-218D-4C3D-8AA5-31F77153F172}">
      <dgm:prSet/>
      <dgm:spPr/>
      <dgm:t>
        <a:bodyPr/>
        <a:lstStyle/>
        <a:p>
          <a:endParaRPr lang="en-US"/>
        </a:p>
      </dgm:t>
    </dgm:pt>
    <dgm:pt modelId="{04542C08-6B60-4FD9-9BA6-2959FDD9407C}" type="sibTrans" cxnId="{005E6312-218D-4C3D-8AA5-31F77153F172}">
      <dgm:prSet/>
      <dgm:spPr/>
      <dgm:t>
        <a:bodyPr/>
        <a:lstStyle/>
        <a:p>
          <a:endParaRPr lang="en-US"/>
        </a:p>
      </dgm:t>
    </dgm:pt>
    <dgm:pt modelId="{641D6FE4-7E84-4C2F-8A0B-A8437FD7A332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848 million USD  </a:t>
          </a:r>
        </a:p>
      </dgm:t>
    </dgm:pt>
    <dgm:pt modelId="{FCDE96AD-6E47-4A1C-9851-00E8CFFC3BFF}" type="parTrans" cxnId="{D280F56F-16FE-46F0-BB63-C402E8F3AE5E}">
      <dgm:prSet/>
      <dgm:spPr/>
      <dgm:t>
        <a:bodyPr/>
        <a:lstStyle/>
        <a:p>
          <a:endParaRPr lang="en-US"/>
        </a:p>
      </dgm:t>
    </dgm:pt>
    <dgm:pt modelId="{06B71D7D-51FC-4796-BFA0-5F8E3CDF2B16}" type="sibTrans" cxnId="{D280F56F-16FE-46F0-BB63-C402E8F3AE5E}">
      <dgm:prSet/>
      <dgm:spPr/>
      <dgm:t>
        <a:bodyPr/>
        <a:lstStyle/>
        <a:p>
          <a:endParaRPr lang="en-US"/>
        </a:p>
      </dgm:t>
    </dgm:pt>
    <dgm:pt modelId="{81983F38-04B2-44D7-BA76-491491D61CE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784 million EUR</a:t>
          </a:r>
        </a:p>
      </dgm:t>
    </dgm:pt>
    <dgm:pt modelId="{95598F86-F21C-4A35-A928-B2A2BCA16C28}" type="parTrans" cxnId="{96FC6F85-23C4-47B1-BA6D-662A576899A2}">
      <dgm:prSet/>
      <dgm:spPr/>
      <dgm:t>
        <a:bodyPr/>
        <a:lstStyle/>
        <a:p>
          <a:endParaRPr lang="en-US"/>
        </a:p>
      </dgm:t>
    </dgm:pt>
    <dgm:pt modelId="{F5F32595-2BD1-4F83-B684-EABC88551F55}" type="sibTrans" cxnId="{96FC6F85-23C4-47B1-BA6D-662A576899A2}">
      <dgm:prSet/>
      <dgm:spPr/>
      <dgm:t>
        <a:bodyPr/>
        <a:lstStyle/>
        <a:p>
          <a:endParaRPr lang="en-US"/>
        </a:p>
      </dgm:t>
    </dgm:pt>
    <dgm:pt modelId="{67B13B68-F4E0-49AE-A659-7B7BC970A5AF}" type="pres">
      <dgm:prSet presAssocID="{454AAF8C-F738-49F6-B5CD-432BD97302AC}" presName="linear" presStyleCnt="0">
        <dgm:presLayoutVars>
          <dgm:dir/>
          <dgm:animLvl val="lvl"/>
          <dgm:resizeHandles val="exact"/>
        </dgm:presLayoutVars>
      </dgm:prSet>
      <dgm:spPr/>
    </dgm:pt>
    <dgm:pt modelId="{D5993730-D2E9-4FCF-9352-DE40EC3A2EE5}" type="pres">
      <dgm:prSet presAssocID="{0DCFBE59-366F-46A6-87EE-C363B4D31421}" presName="parentLin" presStyleCnt="0"/>
      <dgm:spPr/>
    </dgm:pt>
    <dgm:pt modelId="{205852B4-C444-4F95-AF88-ED1199EE4106}" type="pres">
      <dgm:prSet presAssocID="{0DCFBE59-366F-46A6-87EE-C363B4D31421}" presName="parentLeftMargin" presStyleLbl="node1" presStyleIdx="0" presStyleCnt="7"/>
      <dgm:spPr/>
    </dgm:pt>
    <dgm:pt modelId="{43D76324-47CC-478A-8F41-C9842D23C752}" type="pres">
      <dgm:prSet presAssocID="{0DCFBE59-366F-46A6-87EE-C363B4D3142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DC38D07-CC60-457E-9D90-E36E4C750D17}" type="pres">
      <dgm:prSet presAssocID="{0DCFBE59-366F-46A6-87EE-C363B4D31421}" presName="negativeSpace" presStyleCnt="0"/>
      <dgm:spPr/>
    </dgm:pt>
    <dgm:pt modelId="{699E8740-6B45-4058-B006-7A9F25CAC000}" type="pres">
      <dgm:prSet presAssocID="{0DCFBE59-366F-46A6-87EE-C363B4D31421}" presName="childText" presStyleLbl="conFgAcc1" presStyleIdx="0" presStyleCnt="7">
        <dgm:presLayoutVars>
          <dgm:bulletEnabled val="1"/>
        </dgm:presLayoutVars>
      </dgm:prSet>
      <dgm:spPr/>
    </dgm:pt>
    <dgm:pt modelId="{B94D8536-7BA2-47B6-99CD-CDCEACDA0517}" type="pres">
      <dgm:prSet presAssocID="{778E0D24-DFF8-444E-8841-9F4704C2A9AB}" presName="spaceBetweenRectangles" presStyleCnt="0"/>
      <dgm:spPr/>
    </dgm:pt>
    <dgm:pt modelId="{ED6CEFA4-3E43-4796-8F7D-C1594F06502F}" type="pres">
      <dgm:prSet presAssocID="{2BD311E4-333B-4A68-95EB-3F78099D128A}" presName="parentLin" presStyleCnt="0"/>
      <dgm:spPr/>
    </dgm:pt>
    <dgm:pt modelId="{E25AA100-C86A-448A-9EBB-2720FC376230}" type="pres">
      <dgm:prSet presAssocID="{2BD311E4-333B-4A68-95EB-3F78099D128A}" presName="parentLeftMargin" presStyleLbl="node1" presStyleIdx="0" presStyleCnt="7"/>
      <dgm:spPr/>
    </dgm:pt>
    <dgm:pt modelId="{EE2BD3A2-AC1D-4157-B7E8-6F9C786FD28B}" type="pres">
      <dgm:prSet presAssocID="{2BD311E4-333B-4A68-95EB-3F78099D128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A20BAEA-30CF-46C9-86EB-5357CE219262}" type="pres">
      <dgm:prSet presAssocID="{2BD311E4-333B-4A68-95EB-3F78099D128A}" presName="negativeSpace" presStyleCnt="0"/>
      <dgm:spPr/>
    </dgm:pt>
    <dgm:pt modelId="{7AFA0DA5-7474-4FDA-998A-C2F0D341DF33}" type="pres">
      <dgm:prSet presAssocID="{2BD311E4-333B-4A68-95EB-3F78099D128A}" presName="childText" presStyleLbl="conFgAcc1" presStyleIdx="1" presStyleCnt="7">
        <dgm:presLayoutVars>
          <dgm:bulletEnabled val="1"/>
        </dgm:presLayoutVars>
      </dgm:prSet>
      <dgm:spPr/>
    </dgm:pt>
    <dgm:pt modelId="{57306851-A677-4381-9E54-35568904D88D}" type="pres">
      <dgm:prSet presAssocID="{91A910B7-CC33-44B6-B444-1B5ADACEF869}" presName="spaceBetweenRectangles" presStyleCnt="0"/>
      <dgm:spPr/>
    </dgm:pt>
    <dgm:pt modelId="{EC5C9749-AEA0-40EF-91FD-1E2B903BB9D4}" type="pres">
      <dgm:prSet presAssocID="{2CD3B804-EF62-4946-97A2-827F5F8D5E26}" presName="parentLin" presStyleCnt="0"/>
      <dgm:spPr/>
    </dgm:pt>
    <dgm:pt modelId="{AAFCCA80-E6A4-45F9-8D40-2DB301E1E7D9}" type="pres">
      <dgm:prSet presAssocID="{2CD3B804-EF62-4946-97A2-827F5F8D5E26}" presName="parentLeftMargin" presStyleLbl="node1" presStyleIdx="1" presStyleCnt="7"/>
      <dgm:spPr/>
    </dgm:pt>
    <dgm:pt modelId="{6E7D6A10-788F-436B-BE59-E179607E6C1D}" type="pres">
      <dgm:prSet presAssocID="{2CD3B804-EF62-4946-97A2-827F5F8D5E2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B1BB7E1-902A-4790-A695-028867BDA4A7}" type="pres">
      <dgm:prSet presAssocID="{2CD3B804-EF62-4946-97A2-827F5F8D5E26}" presName="negativeSpace" presStyleCnt="0"/>
      <dgm:spPr/>
    </dgm:pt>
    <dgm:pt modelId="{E6A027A4-47BE-4726-ABD6-6BF0301266F6}" type="pres">
      <dgm:prSet presAssocID="{2CD3B804-EF62-4946-97A2-827F5F8D5E26}" presName="childText" presStyleLbl="conFgAcc1" presStyleIdx="2" presStyleCnt="7">
        <dgm:presLayoutVars>
          <dgm:bulletEnabled val="1"/>
        </dgm:presLayoutVars>
      </dgm:prSet>
      <dgm:spPr/>
    </dgm:pt>
    <dgm:pt modelId="{40A30763-16AB-44E1-B181-EA60FBAAFF78}" type="pres">
      <dgm:prSet presAssocID="{ED704047-4295-4A69-AA81-4DCAF8889CA0}" presName="spaceBetweenRectangles" presStyleCnt="0"/>
      <dgm:spPr/>
    </dgm:pt>
    <dgm:pt modelId="{D71E293C-F2DD-456E-BFAD-9439F78406A5}" type="pres">
      <dgm:prSet presAssocID="{071A1992-9205-40F1-BB6B-0E6EAD1DF60F}" presName="parentLin" presStyleCnt="0"/>
      <dgm:spPr/>
    </dgm:pt>
    <dgm:pt modelId="{58859138-B578-4605-A71C-521F76C3C2D0}" type="pres">
      <dgm:prSet presAssocID="{071A1992-9205-40F1-BB6B-0E6EAD1DF60F}" presName="parentLeftMargin" presStyleLbl="node1" presStyleIdx="2" presStyleCnt="7"/>
      <dgm:spPr/>
    </dgm:pt>
    <dgm:pt modelId="{3B75C9D9-E10E-4B9C-8724-978694833E4A}" type="pres">
      <dgm:prSet presAssocID="{071A1992-9205-40F1-BB6B-0E6EAD1DF60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27D31D6-BDFC-49CD-A96C-A51819F26215}" type="pres">
      <dgm:prSet presAssocID="{071A1992-9205-40F1-BB6B-0E6EAD1DF60F}" presName="negativeSpace" presStyleCnt="0"/>
      <dgm:spPr/>
    </dgm:pt>
    <dgm:pt modelId="{9749C7BE-5875-4C5C-9AE1-F6323FAA4F85}" type="pres">
      <dgm:prSet presAssocID="{071A1992-9205-40F1-BB6B-0E6EAD1DF60F}" presName="childText" presStyleLbl="conFgAcc1" presStyleIdx="3" presStyleCnt="7">
        <dgm:presLayoutVars>
          <dgm:bulletEnabled val="1"/>
        </dgm:presLayoutVars>
      </dgm:prSet>
      <dgm:spPr/>
    </dgm:pt>
    <dgm:pt modelId="{A134256E-5066-4165-8FD0-F63B7986DF8C}" type="pres">
      <dgm:prSet presAssocID="{7802EA94-2151-4273-BD21-6557302E0386}" presName="spaceBetweenRectangles" presStyleCnt="0"/>
      <dgm:spPr/>
    </dgm:pt>
    <dgm:pt modelId="{931A5EA1-DD5E-4B6B-BA6D-BE2FAE425D75}" type="pres">
      <dgm:prSet presAssocID="{864401A7-5E14-443D-BF8D-B7187D143D64}" presName="parentLin" presStyleCnt="0"/>
      <dgm:spPr/>
    </dgm:pt>
    <dgm:pt modelId="{E59DE8B5-43CC-4589-90CD-5DA93B4B606C}" type="pres">
      <dgm:prSet presAssocID="{864401A7-5E14-443D-BF8D-B7187D143D64}" presName="parentLeftMargin" presStyleLbl="node1" presStyleIdx="3" presStyleCnt="7"/>
      <dgm:spPr/>
    </dgm:pt>
    <dgm:pt modelId="{9AAC236A-55BD-4CAA-84E7-8F5819AF1551}" type="pres">
      <dgm:prSet presAssocID="{864401A7-5E14-443D-BF8D-B7187D143D6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6B7E36B-8DC8-46B9-8961-6F6C5BFC4A7F}" type="pres">
      <dgm:prSet presAssocID="{864401A7-5E14-443D-BF8D-B7187D143D64}" presName="negativeSpace" presStyleCnt="0"/>
      <dgm:spPr/>
    </dgm:pt>
    <dgm:pt modelId="{5345EE56-9852-4BE7-AFC9-54193F0E901B}" type="pres">
      <dgm:prSet presAssocID="{864401A7-5E14-443D-BF8D-B7187D143D64}" presName="childText" presStyleLbl="conFgAcc1" presStyleIdx="4" presStyleCnt="7">
        <dgm:presLayoutVars>
          <dgm:bulletEnabled val="1"/>
        </dgm:presLayoutVars>
      </dgm:prSet>
      <dgm:spPr/>
    </dgm:pt>
    <dgm:pt modelId="{B4F3033F-8306-4762-B745-3EA2B3FF9501}" type="pres">
      <dgm:prSet presAssocID="{E200A258-2297-4175-8F48-7FDE11BA165A}" presName="spaceBetweenRectangles" presStyleCnt="0"/>
      <dgm:spPr/>
    </dgm:pt>
    <dgm:pt modelId="{B40F6843-3DE8-4B9A-BFBB-22C5BEB85DFE}" type="pres">
      <dgm:prSet presAssocID="{85E79F57-3023-4F8E-8B9D-76F40F5CB7C7}" presName="parentLin" presStyleCnt="0"/>
      <dgm:spPr/>
    </dgm:pt>
    <dgm:pt modelId="{80FF8033-DE0D-40BA-A24F-BFCFAF3772D1}" type="pres">
      <dgm:prSet presAssocID="{85E79F57-3023-4F8E-8B9D-76F40F5CB7C7}" presName="parentLeftMargin" presStyleLbl="node1" presStyleIdx="4" presStyleCnt="7"/>
      <dgm:spPr/>
    </dgm:pt>
    <dgm:pt modelId="{2E67094B-C4FD-4E3E-B82B-2A05B1D09DFE}" type="pres">
      <dgm:prSet presAssocID="{85E79F57-3023-4F8E-8B9D-76F40F5CB7C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11B3EC4-3696-498C-ACB3-31DE73F51A7E}" type="pres">
      <dgm:prSet presAssocID="{85E79F57-3023-4F8E-8B9D-76F40F5CB7C7}" presName="negativeSpace" presStyleCnt="0"/>
      <dgm:spPr/>
    </dgm:pt>
    <dgm:pt modelId="{B8F9A84D-B295-4F33-83EF-EDAD461A88AC}" type="pres">
      <dgm:prSet presAssocID="{85E79F57-3023-4F8E-8B9D-76F40F5CB7C7}" presName="childText" presStyleLbl="conFgAcc1" presStyleIdx="5" presStyleCnt="7">
        <dgm:presLayoutVars>
          <dgm:bulletEnabled val="1"/>
        </dgm:presLayoutVars>
      </dgm:prSet>
      <dgm:spPr/>
    </dgm:pt>
    <dgm:pt modelId="{D5841AFF-25BF-45A8-91C6-111A8F803AD4}" type="pres">
      <dgm:prSet presAssocID="{2FA0ACD5-F2F4-457C-88EA-9EF01448101B}" presName="spaceBetweenRectangles" presStyleCnt="0"/>
      <dgm:spPr/>
    </dgm:pt>
    <dgm:pt modelId="{317170D5-BFD5-4506-A5E9-B96C1D0A6CBF}" type="pres">
      <dgm:prSet presAssocID="{C9620F43-E562-4FB3-8830-A87B3891A0A8}" presName="parentLin" presStyleCnt="0"/>
      <dgm:spPr/>
    </dgm:pt>
    <dgm:pt modelId="{66E7E69E-6A27-4973-A494-401835326A84}" type="pres">
      <dgm:prSet presAssocID="{C9620F43-E562-4FB3-8830-A87B3891A0A8}" presName="parentLeftMargin" presStyleLbl="node1" presStyleIdx="5" presStyleCnt="7"/>
      <dgm:spPr/>
    </dgm:pt>
    <dgm:pt modelId="{52134796-8D62-4614-8509-2813B86E2B2A}" type="pres">
      <dgm:prSet presAssocID="{C9620F43-E562-4FB3-8830-A87B3891A0A8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D3310453-23AC-4429-B3E0-A23BC9474A61}" type="pres">
      <dgm:prSet presAssocID="{C9620F43-E562-4FB3-8830-A87B3891A0A8}" presName="negativeSpace" presStyleCnt="0"/>
      <dgm:spPr/>
    </dgm:pt>
    <dgm:pt modelId="{ABB0D056-7D62-4331-B254-4AAA57C5B9C5}" type="pres">
      <dgm:prSet presAssocID="{C9620F43-E562-4FB3-8830-A87B3891A0A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9A4D4C02-3BD0-4718-8FCC-B680020BCC70}" srcId="{454AAF8C-F738-49F6-B5CD-432BD97302AC}" destId="{864401A7-5E14-443D-BF8D-B7187D143D64}" srcOrd="4" destOrd="0" parTransId="{C67322B9-8600-46AD-A229-B4C709D020FB}" sibTransId="{E200A258-2297-4175-8F48-7FDE11BA165A}"/>
    <dgm:cxn modelId="{A9737309-88DB-495C-ADE0-3AFE38A9D4CF}" type="presOf" srcId="{641D6FE4-7E84-4C2F-8A0B-A8437FD7A332}" destId="{ABB0D056-7D62-4331-B254-4AAA57C5B9C5}" srcOrd="0" destOrd="0" presId="urn:microsoft.com/office/officeart/2005/8/layout/list1"/>
    <dgm:cxn modelId="{4A394E0E-7183-45B0-9890-022765520527}" type="presOf" srcId="{2CD3B804-EF62-4946-97A2-827F5F8D5E26}" destId="{6E7D6A10-788F-436B-BE59-E179607E6C1D}" srcOrd="1" destOrd="0" presId="urn:microsoft.com/office/officeart/2005/8/layout/list1"/>
    <dgm:cxn modelId="{005E6312-218D-4C3D-8AA5-31F77153F172}" srcId="{454AAF8C-F738-49F6-B5CD-432BD97302AC}" destId="{C9620F43-E562-4FB3-8830-A87B3891A0A8}" srcOrd="6" destOrd="0" parTransId="{2F6EED33-9807-472F-8E9C-0F42F2D90A1F}" sibTransId="{04542C08-6B60-4FD9-9BA6-2959FDD9407C}"/>
    <dgm:cxn modelId="{37CCF016-985E-4C74-95ED-79D23D5D5BCB}" type="presOf" srcId="{071A1992-9205-40F1-BB6B-0E6EAD1DF60F}" destId="{58859138-B578-4605-A71C-521F76C3C2D0}" srcOrd="0" destOrd="0" presId="urn:microsoft.com/office/officeart/2005/8/layout/list1"/>
    <dgm:cxn modelId="{4A6FC020-7A1B-4CCC-A651-E262CEB9F3B7}" srcId="{2BD311E4-333B-4A68-95EB-3F78099D128A}" destId="{08FE6BD4-F20C-4AD6-828B-9C4FDD76B49F}" srcOrd="0" destOrd="0" parTransId="{6846F5A0-0170-4185-B40F-EB143805740B}" sibTransId="{F3C0E190-D131-45C3-A4C4-5DE273D03845}"/>
    <dgm:cxn modelId="{09F07D28-CD43-4954-BABC-FC49DEE30C16}" type="presOf" srcId="{85E79F57-3023-4F8E-8B9D-76F40F5CB7C7}" destId="{2E67094B-C4FD-4E3E-B82B-2A05B1D09DFE}" srcOrd="1" destOrd="0" presId="urn:microsoft.com/office/officeart/2005/8/layout/list1"/>
    <dgm:cxn modelId="{DF968D5D-A0B1-4900-B423-605B0B14BA54}" type="presOf" srcId="{864401A7-5E14-443D-BF8D-B7187D143D64}" destId="{E59DE8B5-43CC-4589-90CD-5DA93B4B606C}" srcOrd="0" destOrd="0" presId="urn:microsoft.com/office/officeart/2005/8/layout/list1"/>
    <dgm:cxn modelId="{6566AC60-759D-424B-A06B-DFB920F93E5A}" type="presOf" srcId="{08FE6BD4-F20C-4AD6-828B-9C4FDD76B49F}" destId="{7AFA0DA5-7474-4FDA-998A-C2F0D341DF33}" srcOrd="0" destOrd="0" presId="urn:microsoft.com/office/officeart/2005/8/layout/list1"/>
    <dgm:cxn modelId="{D73BD267-0E58-447C-8EA7-72FC6173AC44}" type="presOf" srcId="{071A1992-9205-40F1-BB6B-0E6EAD1DF60F}" destId="{3B75C9D9-E10E-4B9C-8724-978694833E4A}" srcOrd="1" destOrd="0" presId="urn:microsoft.com/office/officeart/2005/8/layout/list1"/>
    <dgm:cxn modelId="{FE13A36A-1A50-4657-B530-87DEF19F2A12}" srcId="{454AAF8C-F738-49F6-B5CD-432BD97302AC}" destId="{071A1992-9205-40F1-BB6B-0E6EAD1DF60F}" srcOrd="3" destOrd="0" parTransId="{C4DFC464-752A-459C-B8C5-902C4637D8AE}" sibTransId="{7802EA94-2151-4273-BD21-6557302E0386}"/>
    <dgm:cxn modelId="{6F58924E-1813-4433-949F-F5485117ED17}" type="presOf" srcId="{005AB162-E5D3-4981-AE36-4A7452A09212}" destId="{E6A027A4-47BE-4726-ABD6-6BF0301266F6}" srcOrd="0" destOrd="0" presId="urn:microsoft.com/office/officeart/2005/8/layout/list1"/>
    <dgm:cxn modelId="{D280F56F-16FE-46F0-BB63-C402E8F3AE5E}" srcId="{C9620F43-E562-4FB3-8830-A87B3891A0A8}" destId="{641D6FE4-7E84-4C2F-8A0B-A8437FD7A332}" srcOrd="0" destOrd="0" parTransId="{FCDE96AD-6E47-4A1C-9851-00E8CFFC3BFF}" sibTransId="{06B71D7D-51FC-4796-BFA0-5F8E3CDF2B16}"/>
    <dgm:cxn modelId="{2D3EEC72-8800-4441-B792-3487178E724F}" srcId="{454AAF8C-F738-49F6-B5CD-432BD97302AC}" destId="{85E79F57-3023-4F8E-8B9D-76F40F5CB7C7}" srcOrd="5" destOrd="0" parTransId="{BD702C80-C5F0-4E0B-A724-BBA611251212}" sibTransId="{2FA0ACD5-F2F4-457C-88EA-9EF01448101B}"/>
    <dgm:cxn modelId="{96FC6F85-23C4-47B1-BA6D-662A576899A2}" srcId="{C9620F43-E562-4FB3-8830-A87B3891A0A8}" destId="{81983F38-04B2-44D7-BA76-491491D61CEB}" srcOrd="1" destOrd="0" parTransId="{95598F86-F21C-4A35-A928-B2A2BCA16C28}" sibTransId="{F5F32595-2BD1-4F83-B684-EABC88551F55}"/>
    <dgm:cxn modelId="{B3F6C18B-54E8-4902-8E8F-A21CAD6429C6}" type="presOf" srcId="{454AAF8C-F738-49F6-B5CD-432BD97302AC}" destId="{67B13B68-F4E0-49AE-A659-7B7BC970A5AF}" srcOrd="0" destOrd="0" presId="urn:microsoft.com/office/officeart/2005/8/layout/list1"/>
    <dgm:cxn modelId="{92D2958D-D688-4D6B-BEDF-EF2FBDCAF4E3}" type="presOf" srcId="{C9620F43-E562-4FB3-8830-A87B3891A0A8}" destId="{52134796-8D62-4614-8509-2813B86E2B2A}" srcOrd="1" destOrd="0" presId="urn:microsoft.com/office/officeart/2005/8/layout/list1"/>
    <dgm:cxn modelId="{6AED0190-A820-4E43-817D-75F2A95C868D}" type="presOf" srcId="{0DCFBE59-366F-46A6-87EE-C363B4D31421}" destId="{43D76324-47CC-478A-8F41-C9842D23C752}" srcOrd="1" destOrd="0" presId="urn:microsoft.com/office/officeart/2005/8/layout/list1"/>
    <dgm:cxn modelId="{7305AE9A-BF92-40AD-9914-79128C4D40AE}" srcId="{0DCFBE59-366F-46A6-87EE-C363B4D31421}" destId="{3CD36E48-29D9-4E1E-8832-8C160D8A1E4C}" srcOrd="0" destOrd="0" parTransId="{176C464A-E498-4E00-99BA-B2F19D127FD6}" sibTransId="{6FADBE6D-A744-4FC3-BD56-AB87E620D169}"/>
    <dgm:cxn modelId="{3AB7699C-941A-41DC-83F0-B6AF04479904}" type="presOf" srcId="{864401A7-5E14-443D-BF8D-B7187D143D64}" destId="{9AAC236A-55BD-4CAA-84E7-8F5819AF1551}" srcOrd="1" destOrd="0" presId="urn:microsoft.com/office/officeart/2005/8/layout/list1"/>
    <dgm:cxn modelId="{EAB4C19E-5176-4E52-85B8-82B17F842A72}" type="presOf" srcId="{2CD3B804-EF62-4946-97A2-827F5F8D5E26}" destId="{AAFCCA80-E6A4-45F9-8D40-2DB301E1E7D9}" srcOrd="0" destOrd="0" presId="urn:microsoft.com/office/officeart/2005/8/layout/list1"/>
    <dgm:cxn modelId="{E4FC3BAB-D2D3-48AC-8F8A-2C5FAE5ABC48}" type="presOf" srcId="{C9620F43-E562-4FB3-8830-A87B3891A0A8}" destId="{66E7E69E-6A27-4973-A494-401835326A84}" srcOrd="0" destOrd="0" presId="urn:microsoft.com/office/officeart/2005/8/layout/list1"/>
    <dgm:cxn modelId="{CD0D97B3-6867-4027-9ECE-6F38408F449F}" type="presOf" srcId="{81983F38-04B2-44D7-BA76-491491D61CEB}" destId="{ABB0D056-7D62-4331-B254-4AAA57C5B9C5}" srcOrd="0" destOrd="1" presId="urn:microsoft.com/office/officeart/2005/8/layout/list1"/>
    <dgm:cxn modelId="{01A190B5-B511-40B4-B3C5-22342E8BB3C5}" type="presOf" srcId="{2BD311E4-333B-4A68-95EB-3F78099D128A}" destId="{EE2BD3A2-AC1D-4157-B7E8-6F9C786FD28B}" srcOrd="1" destOrd="0" presId="urn:microsoft.com/office/officeart/2005/8/layout/list1"/>
    <dgm:cxn modelId="{19AEC4B8-52F9-4180-A33B-C90F7695C78E}" srcId="{454AAF8C-F738-49F6-B5CD-432BD97302AC}" destId="{0DCFBE59-366F-46A6-87EE-C363B4D31421}" srcOrd="0" destOrd="0" parTransId="{2194DEFE-779A-4D02-8275-B0470C5E93D4}" sibTransId="{778E0D24-DFF8-444E-8841-9F4704C2A9AB}"/>
    <dgm:cxn modelId="{C00203C1-185C-4A51-99A5-1D4570C176B7}" type="presOf" srcId="{0DCFBE59-366F-46A6-87EE-C363B4D31421}" destId="{205852B4-C444-4F95-AF88-ED1199EE4106}" srcOrd="0" destOrd="0" presId="urn:microsoft.com/office/officeart/2005/8/layout/list1"/>
    <dgm:cxn modelId="{000D56CC-F8C1-4656-A4D3-5BE2EFFC23C1}" type="presOf" srcId="{85E79F57-3023-4F8E-8B9D-76F40F5CB7C7}" destId="{80FF8033-DE0D-40BA-A24F-BFCFAF3772D1}" srcOrd="0" destOrd="0" presId="urn:microsoft.com/office/officeart/2005/8/layout/list1"/>
    <dgm:cxn modelId="{2FB706DB-037B-4D94-99A0-CADDA56836D9}" type="presOf" srcId="{2BD311E4-333B-4A68-95EB-3F78099D128A}" destId="{E25AA100-C86A-448A-9EBB-2720FC376230}" srcOrd="0" destOrd="0" presId="urn:microsoft.com/office/officeart/2005/8/layout/list1"/>
    <dgm:cxn modelId="{03B302E6-2E3C-4277-AD50-4957DD3DA051}" type="presOf" srcId="{3CD36E48-29D9-4E1E-8832-8C160D8A1E4C}" destId="{699E8740-6B45-4058-B006-7A9F25CAC000}" srcOrd="0" destOrd="0" presId="urn:microsoft.com/office/officeart/2005/8/layout/list1"/>
    <dgm:cxn modelId="{62B9BBEB-39ED-492A-B945-0188A4C35096}" srcId="{454AAF8C-F738-49F6-B5CD-432BD97302AC}" destId="{2BD311E4-333B-4A68-95EB-3F78099D128A}" srcOrd="1" destOrd="0" parTransId="{14A31CF6-BEF3-4235-AFB6-EBF6CBCE4231}" sibTransId="{91A910B7-CC33-44B6-B444-1B5ADACEF869}"/>
    <dgm:cxn modelId="{C2ACB9F5-E260-48CB-B1A2-62E03501319E}" srcId="{2CD3B804-EF62-4946-97A2-827F5F8D5E26}" destId="{005AB162-E5D3-4981-AE36-4A7452A09212}" srcOrd="0" destOrd="0" parTransId="{110269CB-C810-4A9D-91A9-65AF4BE397ED}" sibTransId="{35993262-0547-41EE-99C1-C4E041C8EDDB}"/>
    <dgm:cxn modelId="{B9EB92FE-3E9F-473F-8D7F-04203AF894EC}" srcId="{454AAF8C-F738-49F6-B5CD-432BD97302AC}" destId="{2CD3B804-EF62-4946-97A2-827F5F8D5E26}" srcOrd="2" destOrd="0" parTransId="{0E4B7A58-2636-40DB-BE48-7B93A75E37AA}" sibTransId="{ED704047-4295-4A69-AA81-4DCAF8889CA0}"/>
    <dgm:cxn modelId="{1AF28BA1-DE0D-46EF-9EB5-EE596B0D2E48}" type="presParOf" srcId="{67B13B68-F4E0-49AE-A659-7B7BC970A5AF}" destId="{D5993730-D2E9-4FCF-9352-DE40EC3A2EE5}" srcOrd="0" destOrd="0" presId="urn:microsoft.com/office/officeart/2005/8/layout/list1"/>
    <dgm:cxn modelId="{3E7B37B1-008B-46F4-BC67-EAED9AA63863}" type="presParOf" srcId="{D5993730-D2E9-4FCF-9352-DE40EC3A2EE5}" destId="{205852B4-C444-4F95-AF88-ED1199EE4106}" srcOrd="0" destOrd="0" presId="urn:microsoft.com/office/officeart/2005/8/layout/list1"/>
    <dgm:cxn modelId="{78615319-373B-45E8-BCFA-6E6D8D58CADF}" type="presParOf" srcId="{D5993730-D2E9-4FCF-9352-DE40EC3A2EE5}" destId="{43D76324-47CC-478A-8F41-C9842D23C752}" srcOrd="1" destOrd="0" presId="urn:microsoft.com/office/officeart/2005/8/layout/list1"/>
    <dgm:cxn modelId="{B3B38DBB-16CA-4394-A75C-D27BCEFC506F}" type="presParOf" srcId="{67B13B68-F4E0-49AE-A659-7B7BC970A5AF}" destId="{7DC38D07-CC60-457E-9D90-E36E4C750D17}" srcOrd="1" destOrd="0" presId="urn:microsoft.com/office/officeart/2005/8/layout/list1"/>
    <dgm:cxn modelId="{4F5A22C7-E2DA-46D7-B8BC-FC6B1A788D18}" type="presParOf" srcId="{67B13B68-F4E0-49AE-A659-7B7BC970A5AF}" destId="{699E8740-6B45-4058-B006-7A9F25CAC000}" srcOrd="2" destOrd="0" presId="urn:microsoft.com/office/officeart/2005/8/layout/list1"/>
    <dgm:cxn modelId="{97613216-8ACA-4F35-94AE-B2725F052C78}" type="presParOf" srcId="{67B13B68-F4E0-49AE-A659-7B7BC970A5AF}" destId="{B94D8536-7BA2-47B6-99CD-CDCEACDA0517}" srcOrd="3" destOrd="0" presId="urn:microsoft.com/office/officeart/2005/8/layout/list1"/>
    <dgm:cxn modelId="{7889C452-D2FE-41A3-8C44-48BB1F4EE246}" type="presParOf" srcId="{67B13B68-F4E0-49AE-A659-7B7BC970A5AF}" destId="{ED6CEFA4-3E43-4796-8F7D-C1594F06502F}" srcOrd="4" destOrd="0" presId="urn:microsoft.com/office/officeart/2005/8/layout/list1"/>
    <dgm:cxn modelId="{2E2F3FA0-0BFE-4FF4-88BB-A456D4C0E7F3}" type="presParOf" srcId="{ED6CEFA4-3E43-4796-8F7D-C1594F06502F}" destId="{E25AA100-C86A-448A-9EBB-2720FC376230}" srcOrd="0" destOrd="0" presId="urn:microsoft.com/office/officeart/2005/8/layout/list1"/>
    <dgm:cxn modelId="{3BC551E8-B60F-4649-A29A-A5742A020FE9}" type="presParOf" srcId="{ED6CEFA4-3E43-4796-8F7D-C1594F06502F}" destId="{EE2BD3A2-AC1D-4157-B7E8-6F9C786FD28B}" srcOrd="1" destOrd="0" presId="urn:microsoft.com/office/officeart/2005/8/layout/list1"/>
    <dgm:cxn modelId="{173E99CA-5330-4CE7-8A49-6C1379391166}" type="presParOf" srcId="{67B13B68-F4E0-49AE-A659-7B7BC970A5AF}" destId="{4A20BAEA-30CF-46C9-86EB-5357CE219262}" srcOrd="5" destOrd="0" presId="urn:microsoft.com/office/officeart/2005/8/layout/list1"/>
    <dgm:cxn modelId="{5C5A3E05-F3E4-415F-8D43-7A6D7BD24770}" type="presParOf" srcId="{67B13B68-F4E0-49AE-A659-7B7BC970A5AF}" destId="{7AFA0DA5-7474-4FDA-998A-C2F0D341DF33}" srcOrd="6" destOrd="0" presId="urn:microsoft.com/office/officeart/2005/8/layout/list1"/>
    <dgm:cxn modelId="{FE75C520-3BF8-4413-B389-393DB82FBD45}" type="presParOf" srcId="{67B13B68-F4E0-49AE-A659-7B7BC970A5AF}" destId="{57306851-A677-4381-9E54-35568904D88D}" srcOrd="7" destOrd="0" presId="urn:microsoft.com/office/officeart/2005/8/layout/list1"/>
    <dgm:cxn modelId="{B906AE47-CE25-4952-9C95-6740B4439D7A}" type="presParOf" srcId="{67B13B68-F4E0-49AE-A659-7B7BC970A5AF}" destId="{EC5C9749-AEA0-40EF-91FD-1E2B903BB9D4}" srcOrd="8" destOrd="0" presId="urn:microsoft.com/office/officeart/2005/8/layout/list1"/>
    <dgm:cxn modelId="{A99F295D-0EB1-48A0-9E93-51144828BE90}" type="presParOf" srcId="{EC5C9749-AEA0-40EF-91FD-1E2B903BB9D4}" destId="{AAFCCA80-E6A4-45F9-8D40-2DB301E1E7D9}" srcOrd="0" destOrd="0" presId="urn:microsoft.com/office/officeart/2005/8/layout/list1"/>
    <dgm:cxn modelId="{854B404A-24D3-4736-8EF9-4F35D3D18112}" type="presParOf" srcId="{EC5C9749-AEA0-40EF-91FD-1E2B903BB9D4}" destId="{6E7D6A10-788F-436B-BE59-E179607E6C1D}" srcOrd="1" destOrd="0" presId="urn:microsoft.com/office/officeart/2005/8/layout/list1"/>
    <dgm:cxn modelId="{D991D6F8-A602-4629-B902-C68BF9893B39}" type="presParOf" srcId="{67B13B68-F4E0-49AE-A659-7B7BC970A5AF}" destId="{8B1BB7E1-902A-4790-A695-028867BDA4A7}" srcOrd="9" destOrd="0" presId="urn:microsoft.com/office/officeart/2005/8/layout/list1"/>
    <dgm:cxn modelId="{E6228556-0A62-40C0-BBAB-78FBCA4D187E}" type="presParOf" srcId="{67B13B68-F4E0-49AE-A659-7B7BC970A5AF}" destId="{E6A027A4-47BE-4726-ABD6-6BF0301266F6}" srcOrd="10" destOrd="0" presId="urn:microsoft.com/office/officeart/2005/8/layout/list1"/>
    <dgm:cxn modelId="{B7D70C54-AEF5-405D-9D19-5B14C40E10C0}" type="presParOf" srcId="{67B13B68-F4E0-49AE-A659-7B7BC970A5AF}" destId="{40A30763-16AB-44E1-B181-EA60FBAAFF78}" srcOrd="11" destOrd="0" presId="urn:microsoft.com/office/officeart/2005/8/layout/list1"/>
    <dgm:cxn modelId="{24E9AE11-36BC-47D5-9F5D-455AB3BBC432}" type="presParOf" srcId="{67B13B68-F4E0-49AE-A659-7B7BC970A5AF}" destId="{D71E293C-F2DD-456E-BFAD-9439F78406A5}" srcOrd="12" destOrd="0" presId="urn:microsoft.com/office/officeart/2005/8/layout/list1"/>
    <dgm:cxn modelId="{3D6D0FC6-3851-4B3A-A332-546736A15E20}" type="presParOf" srcId="{D71E293C-F2DD-456E-BFAD-9439F78406A5}" destId="{58859138-B578-4605-A71C-521F76C3C2D0}" srcOrd="0" destOrd="0" presId="urn:microsoft.com/office/officeart/2005/8/layout/list1"/>
    <dgm:cxn modelId="{9D213D4D-FFC9-4BC7-9789-1D1F5C5CE852}" type="presParOf" srcId="{D71E293C-F2DD-456E-BFAD-9439F78406A5}" destId="{3B75C9D9-E10E-4B9C-8724-978694833E4A}" srcOrd="1" destOrd="0" presId="urn:microsoft.com/office/officeart/2005/8/layout/list1"/>
    <dgm:cxn modelId="{21DC972D-F21A-480B-A91F-6FC12ACBBDD3}" type="presParOf" srcId="{67B13B68-F4E0-49AE-A659-7B7BC970A5AF}" destId="{427D31D6-BDFC-49CD-A96C-A51819F26215}" srcOrd="13" destOrd="0" presId="urn:microsoft.com/office/officeart/2005/8/layout/list1"/>
    <dgm:cxn modelId="{47B60578-E4FB-489C-A012-F4853E7EFE7A}" type="presParOf" srcId="{67B13B68-F4E0-49AE-A659-7B7BC970A5AF}" destId="{9749C7BE-5875-4C5C-9AE1-F6323FAA4F85}" srcOrd="14" destOrd="0" presId="urn:microsoft.com/office/officeart/2005/8/layout/list1"/>
    <dgm:cxn modelId="{11930C1B-4FDE-4BA8-8A06-3DB9906E64C3}" type="presParOf" srcId="{67B13B68-F4E0-49AE-A659-7B7BC970A5AF}" destId="{A134256E-5066-4165-8FD0-F63B7986DF8C}" srcOrd="15" destOrd="0" presId="urn:microsoft.com/office/officeart/2005/8/layout/list1"/>
    <dgm:cxn modelId="{90A8D262-F1B8-4B97-9EC4-E2A3FA38A2AD}" type="presParOf" srcId="{67B13B68-F4E0-49AE-A659-7B7BC970A5AF}" destId="{931A5EA1-DD5E-4B6B-BA6D-BE2FAE425D75}" srcOrd="16" destOrd="0" presId="urn:microsoft.com/office/officeart/2005/8/layout/list1"/>
    <dgm:cxn modelId="{5959AD5F-1EF4-47B6-BEC1-E132456E397C}" type="presParOf" srcId="{931A5EA1-DD5E-4B6B-BA6D-BE2FAE425D75}" destId="{E59DE8B5-43CC-4589-90CD-5DA93B4B606C}" srcOrd="0" destOrd="0" presId="urn:microsoft.com/office/officeart/2005/8/layout/list1"/>
    <dgm:cxn modelId="{6D67BA85-6D4C-47B6-94C7-6A134C5FD00C}" type="presParOf" srcId="{931A5EA1-DD5E-4B6B-BA6D-BE2FAE425D75}" destId="{9AAC236A-55BD-4CAA-84E7-8F5819AF1551}" srcOrd="1" destOrd="0" presId="urn:microsoft.com/office/officeart/2005/8/layout/list1"/>
    <dgm:cxn modelId="{A0527AF4-11E2-4510-B5EE-39989B420E4C}" type="presParOf" srcId="{67B13B68-F4E0-49AE-A659-7B7BC970A5AF}" destId="{06B7E36B-8DC8-46B9-8961-6F6C5BFC4A7F}" srcOrd="17" destOrd="0" presId="urn:microsoft.com/office/officeart/2005/8/layout/list1"/>
    <dgm:cxn modelId="{E8151E11-6099-4923-9085-62F34DD61473}" type="presParOf" srcId="{67B13B68-F4E0-49AE-A659-7B7BC970A5AF}" destId="{5345EE56-9852-4BE7-AFC9-54193F0E901B}" srcOrd="18" destOrd="0" presId="urn:microsoft.com/office/officeart/2005/8/layout/list1"/>
    <dgm:cxn modelId="{A13AB694-E75D-44A1-A67C-B4EC1065BE69}" type="presParOf" srcId="{67B13B68-F4E0-49AE-A659-7B7BC970A5AF}" destId="{B4F3033F-8306-4762-B745-3EA2B3FF9501}" srcOrd="19" destOrd="0" presId="urn:microsoft.com/office/officeart/2005/8/layout/list1"/>
    <dgm:cxn modelId="{80BA5CAE-B3F4-4395-89F9-BDE7C0413CB0}" type="presParOf" srcId="{67B13B68-F4E0-49AE-A659-7B7BC970A5AF}" destId="{B40F6843-3DE8-4B9A-BFBB-22C5BEB85DFE}" srcOrd="20" destOrd="0" presId="urn:microsoft.com/office/officeart/2005/8/layout/list1"/>
    <dgm:cxn modelId="{405DE617-BA25-4D3E-BA0E-46E34DF2833F}" type="presParOf" srcId="{B40F6843-3DE8-4B9A-BFBB-22C5BEB85DFE}" destId="{80FF8033-DE0D-40BA-A24F-BFCFAF3772D1}" srcOrd="0" destOrd="0" presId="urn:microsoft.com/office/officeart/2005/8/layout/list1"/>
    <dgm:cxn modelId="{C196C3A2-17DD-4A12-9F60-75E8EE17D64C}" type="presParOf" srcId="{B40F6843-3DE8-4B9A-BFBB-22C5BEB85DFE}" destId="{2E67094B-C4FD-4E3E-B82B-2A05B1D09DFE}" srcOrd="1" destOrd="0" presId="urn:microsoft.com/office/officeart/2005/8/layout/list1"/>
    <dgm:cxn modelId="{04D86869-4B74-4DB5-863E-0AECEC2783BE}" type="presParOf" srcId="{67B13B68-F4E0-49AE-A659-7B7BC970A5AF}" destId="{111B3EC4-3696-498C-ACB3-31DE73F51A7E}" srcOrd="21" destOrd="0" presId="urn:microsoft.com/office/officeart/2005/8/layout/list1"/>
    <dgm:cxn modelId="{2315ADD0-AAE5-423C-A4AD-BC2580205031}" type="presParOf" srcId="{67B13B68-F4E0-49AE-A659-7B7BC970A5AF}" destId="{B8F9A84D-B295-4F33-83EF-EDAD461A88AC}" srcOrd="22" destOrd="0" presId="urn:microsoft.com/office/officeart/2005/8/layout/list1"/>
    <dgm:cxn modelId="{1789D8D1-1BBB-408A-9183-DAD7A3839261}" type="presParOf" srcId="{67B13B68-F4E0-49AE-A659-7B7BC970A5AF}" destId="{D5841AFF-25BF-45A8-91C6-111A8F803AD4}" srcOrd="23" destOrd="0" presId="urn:microsoft.com/office/officeart/2005/8/layout/list1"/>
    <dgm:cxn modelId="{634F917D-837F-4526-9E3A-09B194932026}" type="presParOf" srcId="{67B13B68-F4E0-49AE-A659-7B7BC970A5AF}" destId="{317170D5-BFD5-4506-A5E9-B96C1D0A6CBF}" srcOrd="24" destOrd="0" presId="urn:microsoft.com/office/officeart/2005/8/layout/list1"/>
    <dgm:cxn modelId="{D83AF7E4-C953-4CDE-B3DC-CF16AB11A1C1}" type="presParOf" srcId="{317170D5-BFD5-4506-A5E9-B96C1D0A6CBF}" destId="{66E7E69E-6A27-4973-A494-401835326A84}" srcOrd="0" destOrd="0" presId="urn:microsoft.com/office/officeart/2005/8/layout/list1"/>
    <dgm:cxn modelId="{A5AA14F1-862E-49C8-8877-1E2CFFF80661}" type="presParOf" srcId="{317170D5-BFD5-4506-A5E9-B96C1D0A6CBF}" destId="{52134796-8D62-4614-8509-2813B86E2B2A}" srcOrd="1" destOrd="0" presId="urn:microsoft.com/office/officeart/2005/8/layout/list1"/>
    <dgm:cxn modelId="{79D46A8D-34AE-4F75-838E-E8A0FA82DED6}" type="presParOf" srcId="{67B13B68-F4E0-49AE-A659-7B7BC970A5AF}" destId="{D3310453-23AC-4429-B3E0-A23BC9474A61}" srcOrd="25" destOrd="0" presId="urn:microsoft.com/office/officeart/2005/8/layout/list1"/>
    <dgm:cxn modelId="{33F1AF0D-1922-43BF-ADDD-C06327F49742}" type="presParOf" srcId="{67B13B68-F4E0-49AE-A659-7B7BC970A5AF}" destId="{ABB0D056-7D62-4331-B254-4AAA57C5B9C5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A2A1E7-2134-44AB-ACF9-161D7E4C3FFA}" type="doc">
      <dgm:prSet loTypeId="urn:microsoft.com/office/officeart/2005/8/layout/defaul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6237284-0CD7-4E62-B18B-3BFDFAD68DA8}">
      <dgm:prSet/>
      <dgm:spPr/>
      <dgm:t>
        <a:bodyPr/>
        <a:lstStyle/>
        <a:p>
          <a:r>
            <a:rPr lang="is-IS" b="1" dirty="0">
              <a:latin typeface="+mj-lt"/>
            </a:rPr>
            <a:t>94.600 emergency visits</a:t>
          </a:r>
          <a:endParaRPr lang="en-US" dirty="0">
            <a:latin typeface="+mj-lt"/>
          </a:endParaRPr>
        </a:p>
      </dgm:t>
    </dgm:pt>
    <dgm:pt modelId="{24AFDDCC-1591-4761-A289-93CA112CE25D}" type="parTrans" cxnId="{E5BC18C5-F2B5-4560-831D-77F6A16B681E}">
      <dgm:prSet/>
      <dgm:spPr/>
      <dgm:t>
        <a:bodyPr/>
        <a:lstStyle/>
        <a:p>
          <a:endParaRPr lang="en-US"/>
        </a:p>
      </dgm:t>
    </dgm:pt>
    <dgm:pt modelId="{E4F1F50A-1FA4-4013-8EFE-89643EEA71AE}" type="sibTrans" cxnId="{E5BC18C5-F2B5-4560-831D-77F6A16B681E}">
      <dgm:prSet/>
      <dgm:spPr/>
      <dgm:t>
        <a:bodyPr/>
        <a:lstStyle/>
        <a:p>
          <a:endParaRPr lang="en-US"/>
        </a:p>
      </dgm:t>
    </dgm:pt>
    <dgm:pt modelId="{20C86F90-AAE5-4F4C-BEDD-85596C5511E0}">
      <dgm:prSet/>
      <dgm:spPr/>
      <dgm:t>
        <a:bodyPr/>
        <a:lstStyle/>
        <a:p>
          <a:r>
            <a:rPr lang="is-IS" b="1" dirty="0">
              <a:latin typeface="+mj-lt"/>
            </a:rPr>
            <a:t>569.000 </a:t>
          </a:r>
          <a:r>
            <a:rPr lang="is-IS" b="1" dirty="0" err="1">
              <a:latin typeface="+mj-lt"/>
            </a:rPr>
            <a:t>outpatient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services</a:t>
          </a:r>
          <a:endParaRPr lang="en-US" dirty="0">
            <a:latin typeface="+mj-lt"/>
          </a:endParaRPr>
        </a:p>
      </dgm:t>
    </dgm:pt>
    <dgm:pt modelId="{91D64DB3-6B21-49F6-8CE2-9B9C82A76E48}" type="parTrans" cxnId="{B98FAF86-8EFC-4588-B794-C383AF2BB6F4}">
      <dgm:prSet/>
      <dgm:spPr/>
      <dgm:t>
        <a:bodyPr/>
        <a:lstStyle/>
        <a:p>
          <a:endParaRPr lang="en-US"/>
        </a:p>
      </dgm:t>
    </dgm:pt>
    <dgm:pt modelId="{624CE4C4-4853-4300-87C3-8BB43EB0902A}" type="sibTrans" cxnId="{B98FAF86-8EFC-4588-B794-C383AF2BB6F4}">
      <dgm:prSet/>
      <dgm:spPr/>
      <dgm:t>
        <a:bodyPr/>
        <a:lstStyle/>
        <a:p>
          <a:endParaRPr lang="en-US"/>
        </a:p>
      </dgm:t>
    </dgm:pt>
    <dgm:pt modelId="{02F2A325-0E72-41CF-8BAE-1A37708568AD}">
      <dgm:prSet/>
      <dgm:spPr/>
      <dgm:t>
        <a:bodyPr/>
        <a:lstStyle/>
        <a:p>
          <a:r>
            <a:rPr lang="is-IS" b="1" dirty="0">
              <a:latin typeface="+mj-lt"/>
            </a:rPr>
            <a:t>26.700 </a:t>
          </a:r>
          <a:r>
            <a:rPr lang="is-IS" b="1" dirty="0" err="1">
              <a:latin typeface="+mj-lt"/>
            </a:rPr>
            <a:t>admissions</a:t>
          </a:r>
          <a:endParaRPr lang="en-US" dirty="0">
            <a:latin typeface="+mj-lt"/>
          </a:endParaRPr>
        </a:p>
      </dgm:t>
    </dgm:pt>
    <dgm:pt modelId="{0B9A8994-7BDF-4AAE-B6D7-6F357D45E149}" type="parTrans" cxnId="{69B460CC-4913-4CAE-8DBC-1F3C572B0ED8}">
      <dgm:prSet/>
      <dgm:spPr/>
      <dgm:t>
        <a:bodyPr/>
        <a:lstStyle/>
        <a:p>
          <a:endParaRPr lang="en-US"/>
        </a:p>
      </dgm:t>
    </dgm:pt>
    <dgm:pt modelId="{0440BE54-0FC3-47F8-93B9-267CD08F7BFB}" type="sibTrans" cxnId="{69B460CC-4913-4CAE-8DBC-1F3C572B0ED8}">
      <dgm:prSet/>
      <dgm:spPr/>
      <dgm:t>
        <a:bodyPr/>
        <a:lstStyle/>
        <a:p>
          <a:endParaRPr lang="en-US"/>
        </a:p>
      </dgm:t>
    </dgm:pt>
    <dgm:pt modelId="{C7BA224D-7F46-4BFF-BEC5-6BC5F28D578C}">
      <dgm:prSet/>
      <dgm:spPr/>
      <dgm:t>
        <a:bodyPr/>
        <a:lstStyle/>
        <a:p>
          <a:r>
            <a:rPr lang="is-IS" b="1" dirty="0">
              <a:latin typeface="+mj-lt"/>
            </a:rPr>
            <a:t>619 </a:t>
          </a:r>
          <a:r>
            <a:rPr lang="is-IS" b="1" dirty="0" err="1">
              <a:latin typeface="+mj-lt"/>
            </a:rPr>
            <a:t>hospital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beds</a:t>
          </a:r>
          <a:endParaRPr lang="en-US" dirty="0">
            <a:latin typeface="+mj-lt"/>
          </a:endParaRPr>
        </a:p>
      </dgm:t>
    </dgm:pt>
    <dgm:pt modelId="{B5DF101A-8934-4027-9957-7BBD49A900E7}" type="parTrans" cxnId="{3836299A-FEEE-49E2-8A81-BA5A6D356064}">
      <dgm:prSet/>
      <dgm:spPr/>
      <dgm:t>
        <a:bodyPr/>
        <a:lstStyle/>
        <a:p>
          <a:endParaRPr lang="en-US"/>
        </a:p>
      </dgm:t>
    </dgm:pt>
    <dgm:pt modelId="{C5D1F46B-F6FC-4A3E-819A-ECEF175B4D2C}" type="sibTrans" cxnId="{3836299A-FEEE-49E2-8A81-BA5A6D356064}">
      <dgm:prSet/>
      <dgm:spPr/>
      <dgm:t>
        <a:bodyPr/>
        <a:lstStyle/>
        <a:p>
          <a:endParaRPr lang="en-US"/>
        </a:p>
      </dgm:t>
    </dgm:pt>
    <dgm:pt modelId="{E381EBC0-B2D9-4B77-B78D-D7AEE1A47484}">
      <dgm:prSet/>
      <dgm:spPr/>
      <dgm:t>
        <a:bodyPr/>
        <a:lstStyle/>
        <a:p>
          <a:r>
            <a:rPr lang="is-IS" b="1" dirty="0">
              <a:latin typeface="+mj-lt"/>
            </a:rPr>
            <a:t>4,9 days average length of stay</a:t>
          </a:r>
          <a:endParaRPr lang="en-US" dirty="0">
            <a:latin typeface="+mj-lt"/>
          </a:endParaRPr>
        </a:p>
      </dgm:t>
    </dgm:pt>
    <dgm:pt modelId="{D8231F84-5904-4B08-ABC8-40AD7B4A93CA}" type="parTrans" cxnId="{205A0F80-FC2C-4B8D-81B8-79655E1856C4}">
      <dgm:prSet/>
      <dgm:spPr/>
      <dgm:t>
        <a:bodyPr/>
        <a:lstStyle/>
        <a:p>
          <a:endParaRPr lang="en-US"/>
        </a:p>
      </dgm:t>
    </dgm:pt>
    <dgm:pt modelId="{D2E4624A-EFCA-4EC2-99BF-D983630ED4AC}" type="sibTrans" cxnId="{205A0F80-FC2C-4B8D-81B8-79655E1856C4}">
      <dgm:prSet/>
      <dgm:spPr/>
      <dgm:t>
        <a:bodyPr/>
        <a:lstStyle/>
        <a:p>
          <a:endParaRPr lang="en-US"/>
        </a:p>
      </dgm:t>
    </dgm:pt>
    <dgm:pt modelId="{5EF8565A-EAD5-4E62-BBD9-C1488062BFB8}">
      <dgm:prSet/>
      <dgm:spPr/>
      <dgm:t>
        <a:bodyPr/>
        <a:lstStyle/>
        <a:p>
          <a:r>
            <a:rPr lang="is-IS" b="1" dirty="0">
              <a:latin typeface="+mj-lt"/>
            </a:rPr>
            <a:t>14.500  </a:t>
          </a:r>
          <a:r>
            <a:rPr lang="is-IS" b="1" dirty="0" err="1">
              <a:latin typeface="+mj-lt"/>
            </a:rPr>
            <a:t>surgical</a:t>
          </a:r>
          <a:r>
            <a:rPr lang="is-IS" b="1" dirty="0">
              <a:latin typeface="+mj-lt"/>
            </a:rPr>
            <a:t> </a:t>
          </a:r>
          <a:r>
            <a:rPr lang="is-IS" b="1" dirty="0" err="1">
              <a:latin typeface="+mj-lt"/>
            </a:rPr>
            <a:t>procedures</a:t>
          </a:r>
          <a:endParaRPr lang="en-US" dirty="0">
            <a:latin typeface="+mj-lt"/>
          </a:endParaRPr>
        </a:p>
      </dgm:t>
    </dgm:pt>
    <dgm:pt modelId="{FFB16611-B3B7-4B8A-B4E5-E167AD6AE680}" type="parTrans" cxnId="{C80392CD-2A03-4034-9CF0-F2BD9CFDA675}">
      <dgm:prSet/>
      <dgm:spPr/>
      <dgm:t>
        <a:bodyPr/>
        <a:lstStyle/>
        <a:p>
          <a:endParaRPr lang="en-US"/>
        </a:p>
      </dgm:t>
    </dgm:pt>
    <dgm:pt modelId="{9314E5AF-D68F-46A9-8356-B56714729C71}" type="sibTrans" cxnId="{C80392CD-2A03-4034-9CF0-F2BD9CFDA675}">
      <dgm:prSet/>
      <dgm:spPr/>
      <dgm:t>
        <a:bodyPr/>
        <a:lstStyle/>
        <a:p>
          <a:endParaRPr lang="en-US"/>
        </a:p>
      </dgm:t>
    </dgm:pt>
    <dgm:pt modelId="{16405EC6-89C6-4C50-87AF-F312A0E1E977}">
      <dgm:prSet/>
      <dgm:spPr/>
      <dgm:t>
        <a:bodyPr/>
        <a:lstStyle/>
        <a:p>
          <a:r>
            <a:rPr lang="is-IS" b="1" dirty="0">
              <a:latin typeface="+mj-lt"/>
            </a:rPr>
            <a:t>3.057 </a:t>
          </a:r>
          <a:r>
            <a:rPr lang="is-IS" b="1" dirty="0" err="1">
              <a:latin typeface="+mj-lt"/>
            </a:rPr>
            <a:t>births</a:t>
          </a:r>
          <a:endParaRPr lang="en-US" dirty="0">
            <a:latin typeface="+mj-lt"/>
          </a:endParaRPr>
        </a:p>
      </dgm:t>
    </dgm:pt>
    <dgm:pt modelId="{A5423800-343B-4A4D-84E9-497651D0FEB1}" type="parTrans" cxnId="{ECD9181D-F6DC-4727-894B-2624BDF66FA5}">
      <dgm:prSet/>
      <dgm:spPr/>
      <dgm:t>
        <a:bodyPr/>
        <a:lstStyle/>
        <a:p>
          <a:endParaRPr lang="en-US"/>
        </a:p>
      </dgm:t>
    </dgm:pt>
    <dgm:pt modelId="{13C54390-AF3E-4FC3-A938-DA05ABD59D46}" type="sibTrans" cxnId="{ECD9181D-F6DC-4727-894B-2624BDF66FA5}">
      <dgm:prSet/>
      <dgm:spPr/>
      <dgm:t>
        <a:bodyPr/>
        <a:lstStyle/>
        <a:p>
          <a:endParaRPr lang="en-US"/>
        </a:p>
      </dgm:t>
    </dgm:pt>
    <dgm:pt modelId="{19DEF212-337B-4069-B33D-20B528EC5239}" type="pres">
      <dgm:prSet presAssocID="{82A2A1E7-2134-44AB-ACF9-161D7E4C3FFA}" presName="diagram" presStyleCnt="0">
        <dgm:presLayoutVars>
          <dgm:dir/>
          <dgm:resizeHandles val="exact"/>
        </dgm:presLayoutVars>
      </dgm:prSet>
      <dgm:spPr/>
    </dgm:pt>
    <dgm:pt modelId="{712BF753-8EEA-4431-9358-3ED652E1F2CF}" type="pres">
      <dgm:prSet presAssocID="{F6237284-0CD7-4E62-B18B-3BFDFAD68DA8}" presName="node" presStyleLbl="node1" presStyleIdx="0" presStyleCnt="7">
        <dgm:presLayoutVars>
          <dgm:bulletEnabled val="1"/>
        </dgm:presLayoutVars>
      </dgm:prSet>
      <dgm:spPr/>
    </dgm:pt>
    <dgm:pt modelId="{8206B73E-B4A7-4DF0-B39D-7851BC3F6374}" type="pres">
      <dgm:prSet presAssocID="{E4F1F50A-1FA4-4013-8EFE-89643EEA71AE}" presName="sibTrans" presStyleCnt="0"/>
      <dgm:spPr/>
    </dgm:pt>
    <dgm:pt modelId="{DBCFBC1E-0E8B-4CE6-922D-BE0AE25AA668}" type="pres">
      <dgm:prSet presAssocID="{20C86F90-AAE5-4F4C-BEDD-85596C5511E0}" presName="node" presStyleLbl="node1" presStyleIdx="1" presStyleCnt="7">
        <dgm:presLayoutVars>
          <dgm:bulletEnabled val="1"/>
        </dgm:presLayoutVars>
      </dgm:prSet>
      <dgm:spPr/>
    </dgm:pt>
    <dgm:pt modelId="{6E0D3E14-94B2-40D1-85C5-E6A3178EAE2D}" type="pres">
      <dgm:prSet presAssocID="{624CE4C4-4853-4300-87C3-8BB43EB0902A}" presName="sibTrans" presStyleCnt="0"/>
      <dgm:spPr/>
    </dgm:pt>
    <dgm:pt modelId="{92A4706D-CC5E-420B-9B93-46C0AB85807A}" type="pres">
      <dgm:prSet presAssocID="{02F2A325-0E72-41CF-8BAE-1A37708568AD}" presName="node" presStyleLbl="node1" presStyleIdx="2" presStyleCnt="7">
        <dgm:presLayoutVars>
          <dgm:bulletEnabled val="1"/>
        </dgm:presLayoutVars>
      </dgm:prSet>
      <dgm:spPr/>
    </dgm:pt>
    <dgm:pt modelId="{F0880335-CF20-4101-93B2-0674577E77ED}" type="pres">
      <dgm:prSet presAssocID="{0440BE54-0FC3-47F8-93B9-267CD08F7BFB}" presName="sibTrans" presStyleCnt="0"/>
      <dgm:spPr/>
    </dgm:pt>
    <dgm:pt modelId="{DBAB1071-90BF-4763-87DF-87CD95089746}" type="pres">
      <dgm:prSet presAssocID="{C7BA224D-7F46-4BFF-BEC5-6BC5F28D578C}" presName="node" presStyleLbl="node1" presStyleIdx="3" presStyleCnt="7">
        <dgm:presLayoutVars>
          <dgm:bulletEnabled val="1"/>
        </dgm:presLayoutVars>
      </dgm:prSet>
      <dgm:spPr/>
    </dgm:pt>
    <dgm:pt modelId="{99545A1D-968B-4BE3-B078-0C0A0F77627D}" type="pres">
      <dgm:prSet presAssocID="{C5D1F46B-F6FC-4A3E-819A-ECEF175B4D2C}" presName="sibTrans" presStyleCnt="0"/>
      <dgm:spPr/>
    </dgm:pt>
    <dgm:pt modelId="{65CCE54C-CC7B-4E7E-87C5-1123038E9985}" type="pres">
      <dgm:prSet presAssocID="{E381EBC0-B2D9-4B77-B78D-D7AEE1A47484}" presName="node" presStyleLbl="node1" presStyleIdx="4" presStyleCnt="7">
        <dgm:presLayoutVars>
          <dgm:bulletEnabled val="1"/>
        </dgm:presLayoutVars>
      </dgm:prSet>
      <dgm:spPr/>
    </dgm:pt>
    <dgm:pt modelId="{74695722-58B4-4098-840B-D71AB0F04532}" type="pres">
      <dgm:prSet presAssocID="{D2E4624A-EFCA-4EC2-99BF-D983630ED4AC}" presName="sibTrans" presStyleCnt="0"/>
      <dgm:spPr/>
    </dgm:pt>
    <dgm:pt modelId="{70865CD7-0595-4164-A8A6-94E4C0D32C29}" type="pres">
      <dgm:prSet presAssocID="{5EF8565A-EAD5-4E62-BBD9-C1488062BFB8}" presName="node" presStyleLbl="node1" presStyleIdx="5" presStyleCnt="7">
        <dgm:presLayoutVars>
          <dgm:bulletEnabled val="1"/>
        </dgm:presLayoutVars>
      </dgm:prSet>
      <dgm:spPr/>
    </dgm:pt>
    <dgm:pt modelId="{661C2980-27D0-46AB-A5B7-A830DDF9AFA7}" type="pres">
      <dgm:prSet presAssocID="{9314E5AF-D68F-46A9-8356-B56714729C71}" presName="sibTrans" presStyleCnt="0"/>
      <dgm:spPr/>
    </dgm:pt>
    <dgm:pt modelId="{D00683BE-25FA-46CE-BC9B-DE7853F7A072}" type="pres">
      <dgm:prSet presAssocID="{16405EC6-89C6-4C50-87AF-F312A0E1E977}" presName="node" presStyleLbl="node1" presStyleIdx="6" presStyleCnt="7">
        <dgm:presLayoutVars>
          <dgm:bulletEnabled val="1"/>
        </dgm:presLayoutVars>
      </dgm:prSet>
      <dgm:spPr/>
    </dgm:pt>
  </dgm:ptLst>
  <dgm:cxnLst>
    <dgm:cxn modelId="{9FE32909-24A7-4176-A6E2-28462F6063B5}" type="presOf" srcId="{02F2A325-0E72-41CF-8BAE-1A37708568AD}" destId="{92A4706D-CC5E-420B-9B93-46C0AB85807A}" srcOrd="0" destOrd="0" presId="urn:microsoft.com/office/officeart/2005/8/layout/default"/>
    <dgm:cxn modelId="{B7A2A70F-AB9D-4F91-9933-9C871695DF31}" type="presOf" srcId="{20C86F90-AAE5-4F4C-BEDD-85596C5511E0}" destId="{DBCFBC1E-0E8B-4CE6-922D-BE0AE25AA668}" srcOrd="0" destOrd="0" presId="urn:microsoft.com/office/officeart/2005/8/layout/default"/>
    <dgm:cxn modelId="{13736814-6F05-4E74-8EFA-B1FD44E0327D}" type="presOf" srcId="{82A2A1E7-2134-44AB-ACF9-161D7E4C3FFA}" destId="{19DEF212-337B-4069-B33D-20B528EC5239}" srcOrd="0" destOrd="0" presId="urn:microsoft.com/office/officeart/2005/8/layout/default"/>
    <dgm:cxn modelId="{ECD9181D-F6DC-4727-894B-2624BDF66FA5}" srcId="{82A2A1E7-2134-44AB-ACF9-161D7E4C3FFA}" destId="{16405EC6-89C6-4C50-87AF-F312A0E1E977}" srcOrd="6" destOrd="0" parTransId="{A5423800-343B-4A4D-84E9-497651D0FEB1}" sibTransId="{13C54390-AF3E-4FC3-A938-DA05ABD59D46}"/>
    <dgm:cxn modelId="{36BEFC21-A5C6-4AF2-8C2B-89C9624F07FC}" type="presOf" srcId="{E381EBC0-B2D9-4B77-B78D-D7AEE1A47484}" destId="{65CCE54C-CC7B-4E7E-87C5-1123038E9985}" srcOrd="0" destOrd="0" presId="urn:microsoft.com/office/officeart/2005/8/layout/default"/>
    <dgm:cxn modelId="{1AB54227-C312-4A83-8824-ECB86383E650}" type="presOf" srcId="{5EF8565A-EAD5-4E62-BBD9-C1488062BFB8}" destId="{70865CD7-0595-4164-A8A6-94E4C0D32C29}" srcOrd="0" destOrd="0" presId="urn:microsoft.com/office/officeart/2005/8/layout/default"/>
    <dgm:cxn modelId="{205A0F80-FC2C-4B8D-81B8-79655E1856C4}" srcId="{82A2A1E7-2134-44AB-ACF9-161D7E4C3FFA}" destId="{E381EBC0-B2D9-4B77-B78D-D7AEE1A47484}" srcOrd="4" destOrd="0" parTransId="{D8231F84-5904-4B08-ABC8-40AD7B4A93CA}" sibTransId="{D2E4624A-EFCA-4EC2-99BF-D983630ED4AC}"/>
    <dgm:cxn modelId="{B98FAF86-8EFC-4588-B794-C383AF2BB6F4}" srcId="{82A2A1E7-2134-44AB-ACF9-161D7E4C3FFA}" destId="{20C86F90-AAE5-4F4C-BEDD-85596C5511E0}" srcOrd="1" destOrd="0" parTransId="{91D64DB3-6B21-49F6-8CE2-9B9C82A76E48}" sibTransId="{624CE4C4-4853-4300-87C3-8BB43EB0902A}"/>
    <dgm:cxn modelId="{3836299A-FEEE-49E2-8A81-BA5A6D356064}" srcId="{82A2A1E7-2134-44AB-ACF9-161D7E4C3FFA}" destId="{C7BA224D-7F46-4BFF-BEC5-6BC5F28D578C}" srcOrd="3" destOrd="0" parTransId="{B5DF101A-8934-4027-9957-7BBD49A900E7}" sibTransId="{C5D1F46B-F6FC-4A3E-819A-ECEF175B4D2C}"/>
    <dgm:cxn modelId="{8365C9BA-C673-46F5-915B-A8EDC2A9A265}" type="presOf" srcId="{C7BA224D-7F46-4BFF-BEC5-6BC5F28D578C}" destId="{DBAB1071-90BF-4763-87DF-87CD95089746}" srcOrd="0" destOrd="0" presId="urn:microsoft.com/office/officeart/2005/8/layout/default"/>
    <dgm:cxn modelId="{E5BC18C5-F2B5-4560-831D-77F6A16B681E}" srcId="{82A2A1E7-2134-44AB-ACF9-161D7E4C3FFA}" destId="{F6237284-0CD7-4E62-B18B-3BFDFAD68DA8}" srcOrd="0" destOrd="0" parTransId="{24AFDDCC-1591-4761-A289-93CA112CE25D}" sibTransId="{E4F1F50A-1FA4-4013-8EFE-89643EEA71AE}"/>
    <dgm:cxn modelId="{69B460CC-4913-4CAE-8DBC-1F3C572B0ED8}" srcId="{82A2A1E7-2134-44AB-ACF9-161D7E4C3FFA}" destId="{02F2A325-0E72-41CF-8BAE-1A37708568AD}" srcOrd="2" destOrd="0" parTransId="{0B9A8994-7BDF-4AAE-B6D7-6F357D45E149}" sibTransId="{0440BE54-0FC3-47F8-93B9-267CD08F7BFB}"/>
    <dgm:cxn modelId="{C80392CD-2A03-4034-9CF0-F2BD9CFDA675}" srcId="{82A2A1E7-2134-44AB-ACF9-161D7E4C3FFA}" destId="{5EF8565A-EAD5-4E62-BBD9-C1488062BFB8}" srcOrd="5" destOrd="0" parTransId="{FFB16611-B3B7-4B8A-B4E5-E167AD6AE680}" sibTransId="{9314E5AF-D68F-46A9-8356-B56714729C71}"/>
    <dgm:cxn modelId="{254605F4-A8CE-4542-8B71-5155975BFBA2}" type="presOf" srcId="{F6237284-0CD7-4E62-B18B-3BFDFAD68DA8}" destId="{712BF753-8EEA-4431-9358-3ED652E1F2CF}" srcOrd="0" destOrd="0" presId="urn:microsoft.com/office/officeart/2005/8/layout/default"/>
    <dgm:cxn modelId="{58358BF9-8CA2-4D0E-9305-63CF37E89E7C}" type="presOf" srcId="{16405EC6-89C6-4C50-87AF-F312A0E1E977}" destId="{D00683BE-25FA-46CE-BC9B-DE7853F7A072}" srcOrd="0" destOrd="0" presId="urn:microsoft.com/office/officeart/2005/8/layout/default"/>
    <dgm:cxn modelId="{4031CED8-EFF9-4D0E-87AE-6371CEAB0EE2}" type="presParOf" srcId="{19DEF212-337B-4069-B33D-20B528EC5239}" destId="{712BF753-8EEA-4431-9358-3ED652E1F2CF}" srcOrd="0" destOrd="0" presId="urn:microsoft.com/office/officeart/2005/8/layout/default"/>
    <dgm:cxn modelId="{AD5995BD-5DC0-41EA-BADD-6ADAF9E9AAE7}" type="presParOf" srcId="{19DEF212-337B-4069-B33D-20B528EC5239}" destId="{8206B73E-B4A7-4DF0-B39D-7851BC3F6374}" srcOrd="1" destOrd="0" presId="urn:microsoft.com/office/officeart/2005/8/layout/default"/>
    <dgm:cxn modelId="{B540A0C6-11B5-4949-8BAA-4A939247EADC}" type="presParOf" srcId="{19DEF212-337B-4069-B33D-20B528EC5239}" destId="{DBCFBC1E-0E8B-4CE6-922D-BE0AE25AA668}" srcOrd="2" destOrd="0" presId="urn:microsoft.com/office/officeart/2005/8/layout/default"/>
    <dgm:cxn modelId="{6CF04121-90AF-48B5-BBBF-10A5FF4E2C4D}" type="presParOf" srcId="{19DEF212-337B-4069-B33D-20B528EC5239}" destId="{6E0D3E14-94B2-40D1-85C5-E6A3178EAE2D}" srcOrd="3" destOrd="0" presId="urn:microsoft.com/office/officeart/2005/8/layout/default"/>
    <dgm:cxn modelId="{A969816F-BBA6-4C00-B098-683ACCD4AF53}" type="presParOf" srcId="{19DEF212-337B-4069-B33D-20B528EC5239}" destId="{92A4706D-CC5E-420B-9B93-46C0AB85807A}" srcOrd="4" destOrd="0" presId="urn:microsoft.com/office/officeart/2005/8/layout/default"/>
    <dgm:cxn modelId="{043C47D7-163E-400C-BA03-4814DA39D939}" type="presParOf" srcId="{19DEF212-337B-4069-B33D-20B528EC5239}" destId="{F0880335-CF20-4101-93B2-0674577E77ED}" srcOrd="5" destOrd="0" presId="urn:microsoft.com/office/officeart/2005/8/layout/default"/>
    <dgm:cxn modelId="{8A63053A-5F96-4DDE-B858-41D9049D1460}" type="presParOf" srcId="{19DEF212-337B-4069-B33D-20B528EC5239}" destId="{DBAB1071-90BF-4763-87DF-87CD95089746}" srcOrd="6" destOrd="0" presId="urn:microsoft.com/office/officeart/2005/8/layout/default"/>
    <dgm:cxn modelId="{726C3E81-ECAC-4C2E-9018-B9CBB107147F}" type="presParOf" srcId="{19DEF212-337B-4069-B33D-20B528EC5239}" destId="{99545A1D-968B-4BE3-B078-0C0A0F77627D}" srcOrd="7" destOrd="0" presId="urn:microsoft.com/office/officeart/2005/8/layout/default"/>
    <dgm:cxn modelId="{5741082D-A5A6-46DE-AA24-6ED999D6BA21}" type="presParOf" srcId="{19DEF212-337B-4069-B33D-20B528EC5239}" destId="{65CCE54C-CC7B-4E7E-87C5-1123038E9985}" srcOrd="8" destOrd="0" presId="urn:microsoft.com/office/officeart/2005/8/layout/default"/>
    <dgm:cxn modelId="{44D6793B-D508-4127-8D51-DCD1862E6BA8}" type="presParOf" srcId="{19DEF212-337B-4069-B33D-20B528EC5239}" destId="{74695722-58B4-4098-840B-D71AB0F04532}" srcOrd="9" destOrd="0" presId="urn:microsoft.com/office/officeart/2005/8/layout/default"/>
    <dgm:cxn modelId="{BE1A792F-8477-4A87-A6DA-671A38A07915}" type="presParOf" srcId="{19DEF212-337B-4069-B33D-20B528EC5239}" destId="{70865CD7-0595-4164-A8A6-94E4C0D32C29}" srcOrd="10" destOrd="0" presId="urn:microsoft.com/office/officeart/2005/8/layout/default"/>
    <dgm:cxn modelId="{716CA493-8A9E-47F6-AB86-3322E127E4C7}" type="presParOf" srcId="{19DEF212-337B-4069-B33D-20B528EC5239}" destId="{661C2980-27D0-46AB-A5B7-A830DDF9AFA7}" srcOrd="11" destOrd="0" presId="urn:microsoft.com/office/officeart/2005/8/layout/default"/>
    <dgm:cxn modelId="{F861500A-478E-460C-A3B7-3C5E1839F772}" type="presParOf" srcId="{19DEF212-337B-4069-B33D-20B528EC5239}" destId="{D00683BE-25FA-46CE-BC9B-DE7853F7A07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DAE7B-2D20-4654-9961-0E1536DC203E}">
      <dsp:nvSpPr>
        <dsp:cNvPr id="0" name=""/>
        <dsp:cNvSpPr/>
      </dsp:nvSpPr>
      <dsp:spPr>
        <a:xfrm>
          <a:off x="0" y="837143"/>
          <a:ext cx="6263640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72805-9809-43A2-BC80-5B11D2273E69}">
      <dsp:nvSpPr>
        <dsp:cNvPr id="0" name=""/>
        <dsp:cNvSpPr/>
      </dsp:nvSpPr>
      <dsp:spPr>
        <a:xfrm>
          <a:off x="313182" y="10583"/>
          <a:ext cx="4384548" cy="165312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1" kern="1200" dirty="0">
              <a:latin typeface="+mj-lt"/>
            </a:rPr>
            <a:t>Health </a:t>
          </a:r>
          <a:r>
            <a:rPr lang="is-IS" sz="3200" b="1" kern="1200" dirty="0" err="1">
              <a:latin typeface="+mj-lt"/>
            </a:rPr>
            <a:t>Care</a:t>
          </a:r>
          <a:r>
            <a:rPr lang="is-IS" sz="3200" b="1" kern="1200" dirty="0">
              <a:latin typeface="+mj-lt"/>
            </a:rPr>
            <a:t> </a:t>
          </a:r>
          <a:br>
            <a:rPr lang="is-IS" sz="3200" b="1" kern="1200" dirty="0">
              <a:latin typeface="+mj-lt"/>
            </a:rPr>
          </a:br>
          <a:r>
            <a:rPr lang="is-IS" sz="3200" b="1" kern="1200" dirty="0" err="1">
              <a:latin typeface="+mj-lt"/>
            </a:rPr>
            <a:t>in</a:t>
          </a:r>
          <a:r>
            <a:rPr lang="is-IS" sz="3200" b="1" kern="1200" dirty="0">
              <a:latin typeface="+mj-lt"/>
            </a:rPr>
            <a:t> Iceland</a:t>
          </a:r>
          <a:endParaRPr lang="en-US" sz="3200" kern="1200" dirty="0">
            <a:latin typeface="+mj-lt"/>
          </a:endParaRPr>
        </a:p>
      </dsp:txBody>
      <dsp:txXfrm>
        <a:off x="393881" y="91282"/>
        <a:ext cx="4223150" cy="1491722"/>
      </dsp:txXfrm>
    </dsp:sp>
    <dsp:sp modelId="{D6F5AF91-30BE-4CA3-B8DA-5A5ADB3BC0EC}">
      <dsp:nvSpPr>
        <dsp:cNvPr id="0" name=""/>
        <dsp:cNvSpPr/>
      </dsp:nvSpPr>
      <dsp:spPr>
        <a:xfrm>
          <a:off x="0" y="3377304"/>
          <a:ext cx="6263640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1166368" rIns="4861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800" kern="1200" dirty="0">
              <a:latin typeface="+mj-lt"/>
            </a:rPr>
            <a:t>Organization</a:t>
          </a:r>
          <a:endParaRPr lang="en-US" sz="18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800" kern="1200" dirty="0">
              <a:latin typeface="+mj-lt"/>
            </a:rPr>
            <a:t>Operations</a:t>
          </a:r>
          <a:endParaRPr lang="en-US" sz="18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800" kern="1200" dirty="0">
              <a:latin typeface="+mj-lt"/>
            </a:rPr>
            <a:t>New hospital building</a:t>
          </a:r>
          <a:endParaRPr lang="en-US" sz="1800" kern="1200" dirty="0">
            <a:latin typeface="+mj-lt"/>
          </a:endParaRPr>
        </a:p>
      </dsp:txBody>
      <dsp:txXfrm>
        <a:off x="0" y="3377304"/>
        <a:ext cx="6263640" cy="2116800"/>
      </dsp:txXfrm>
    </dsp:sp>
    <dsp:sp modelId="{61BBCF72-C0A0-4252-AF7E-767426F54E79}">
      <dsp:nvSpPr>
        <dsp:cNvPr id="0" name=""/>
        <dsp:cNvSpPr/>
      </dsp:nvSpPr>
      <dsp:spPr>
        <a:xfrm>
          <a:off x="313182" y="2550743"/>
          <a:ext cx="4384548" cy="16531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1" kern="1200" dirty="0">
              <a:latin typeface="+mj-lt"/>
            </a:rPr>
            <a:t>Landspitali </a:t>
          </a:r>
          <a:endParaRPr lang="en-US" sz="3200" kern="1200" dirty="0">
            <a:latin typeface="+mj-lt"/>
          </a:endParaRPr>
        </a:p>
      </dsp:txBody>
      <dsp:txXfrm>
        <a:off x="393881" y="2631442"/>
        <a:ext cx="4223150" cy="1491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E8740-6B45-4058-B006-7A9F25CAC000}">
      <dsp:nvSpPr>
        <dsp:cNvPr id="0" name=""/>
        <dsp:cNvSpPr/>
      </dsp:nvSpPr>
      <dsp:spPr>
        <a:xfrm>
          <a:off x="0" y="400325"/>
          <a:ext cx="10633075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500" kern="1200" dirty="0">
              <a:latin typeface="+mj-lt"/>
            </a:rPr>
            <a:t>Many subspecialities</a:t>
          </a:r>
          <a:endParaRPr lang="en-US" sz="1500" kern="1200" dirty="0">
            <a:latin typeface="+mj-lt"/>
          </a:endParaRPr>
        </a:p>
      </dsp:txBody>
      <dsp:txXfrm>
        <a:off x="0" y="400325"/>
        <a:ext cx="10633075" cy="626062"/>
      </dsp:txXfrm>
    </dsp:sp>
    <dsp:sp modelId="{43D76324-47CC-478A-8F41-C9842D23C752}">
      <dsp:nvSpPr>
        <dsp:cNvPr id="0" name=""/>
        <dsp:cNvSpPr/>
      </dsp:nvSpPr>
      <dsp:spPr>
        <a:xfrm>
          <a:off x="531653" y="178925"/>
          <a:ext cx="7443152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40 </a:t>
          </a:r>
          <a:r>
            <a:rPr lang="is-IS" sz="1500" b="1" kern="1200" dirty="0" err="1">
              <a:latin typeface="+mj-lt"/>
            </a:rPr>
            <a:t>medical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specialities</a:t>
          </a:r>
          <a:endParaRPr lang="en-US" sz="1500" kern="1200" dirty="0">
            <a:latin typeface="+mj-lt"/>
          </a:endParaRPr>
        </a:p>
      </dsp:txBody>
      <dsp:txXfrm>
        <a:off x="553269" y="200541"/>
        <a:ext cx="7399920" cy="399568"/>
      </dsp:txXfrm>
    </dsp:sp>
    <dsp:sp modelId="{7AFA0DA5-7474-4FDA-998A-C2F0D341DF33}">
      <dsp:nvSpPr>
        <dsp:cNvPr id="0" name=""/>
        <dsp:cNvSpPr/>
      </dsp:nvSpPr>
      <dsp:spPr>
        <a:xfrm>
          <a:off x="0" y="1328787"/>
          <a:ext cx="10633075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57838"/>
              <a:satOff val="-13109"/>
              <a:lumOff val="-12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500" kern="1200" dirty="0" err="1">
              <a:latin typeface="+mj-lt"/>
            </a:rPr>
            <a:t>Mostly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in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Sweden</a:t>
          </a:r>
          <a:r>
            <a:rPr lang="is-IS" sz="1500" kern="1200" dirty="0">
              <a:latin typeface="+mj-lt"/>
            </a:rPr>
            <a:t>, </a:t>
          </a:r>
          <a:r>
            <a:rPr lang="is-IS" sz="1500" kern="1200" dirty="0" err="1">
              <a:latin typeface="+mj-lt"/>
            </a:rPr>
            <a:t>Norway</a:t>
          </a:r>
          <a:r>
            <a:rPr lang="is-IS" sz="1500" kern="1200" dirty="0">
              <a:latin typeface="+mj-lt"/>
            </a:rPr>
            <a:t>, USA, UK, The Netherlands</a:t>
          </a:r>
          <a:endParaRPr lang="en-US" sz="1500" kern="1200" dirty="0">
            <a:latin typeface="+mj-lt"/>
          </a:endParaRPr>
        </a:p>
      </dsp:txBody>
      <dsp:txXfrm>
        <a:off x="0" y="1328787"/>
        <a:ext cx="10633075" cy="626062"/>
      </dsp:txXfrm>
    </dsp:sp>
    <dsp:sp modelId="{EE2BD3A2-AC1D-4157-B7E8-6F9C786FD28B}">
      <dsp:nvSpPr>
        <dsp:cNvPr id="0" name=""/>
        <dsp:cNvSpPr/>
      </dsp:nvSpPr>
      <dsp:spPr>
        <a:xfrm>
          <a:off x="531653" y="1107387"/>
          <a:ext cx="7443152" cy="442800"/>
        </a:xfrm>
        <a:prstGeom prst="roundRect">
          <a:avLst/>
        </a:prstGeom>
        <a:solidFill>
          <a:schemeClr val="accent5">
            <a:hueOff val="-157838"/>
            <a:satOff val="-13109"/>
            <a:lumOff val="-12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Medical </a:t>
          </a:r>
          <a:r>
            <a:rPr lang="is-IS" sz="1500" b="1" kern="1200" dirty="0" err="1">
              <a:latin typeface="+mj-lt"/>
            </a:rPr>
            <a:t>speciality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training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abroad</a:t>
          </a:r>
          <a:endParaRPr lang="en-US" sz="1500" kern="1200" dirty="0">
            <a:latin typeface="+mj-lt"/>
          </a:endParaRPr>
        </a:p>
      </dsp:txBody>
      <dsp:txXfrm>
        <a:off x="553269" y="1129003"/>
        <a:ext cx="7399920" cy="399568"/>
      </dsp:txXfrm>
    </dsp:sp>
    <dsp:sp modelId="{E6A027A4-47BE-4726-ABD6-6BF0301266F6}">
      <dsp:nvSpPr>
        <dsp:cNvPr id="0" name=""/>
        <dsp:cNvSpPr/>
      </dsp:nvSpPr>
      <dsp:spPr>
        <a:xfrm>
          <a:off x="0" y="2257250"/>
          <a:ext cx="10633075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15676"/>
              <a:satOff val="-26217"/>
              <a:lumOff val="-24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500" kern="1200" dirty="0" err="1">
              <a:latin typeface="+mj-lt"/>
            </a:rPr>
            <a:t>Some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heart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surgery</a:t>
          </a:r>
          <a:r>
            <a:rPr lang="is-IS" sz="1500" kern="1200" dirty="0">
              <a:latin typeface="+mj-lt"/>
            </a:rPr>
            <a:t>, </a:t>
          </a:r>
          <a:r>
            <a:rPr lang="is-IS" sz="1500" kern="1200" dirty="0" err="1">
              <a:latin typeface="+mj-lt"/>
            </a:rPr>
            <a:t>some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stem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cell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treatments</a:t>
          </a:r>
          <a:r>
            <a:rPr lang="is-IS" sz="1500" kern="1200" dirty="0">
              <a:latin typeface="+mj-lt"/>
            </a:rPr>
            <a:t>, PET </a:t>
          </a:r>
          <a:r>
            <a:rPr lang="is-IS" sz="1500" kern="1200" dirty="0" err="1">
              <a:latin typeface="+mj-lt"/>
            </a:rPr>
            <a:t>and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solid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organ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transplants</a:t>
          </a:r>
          <a:r>
            <a:rPr lang="is-IS" sz="1500" kern="1200" dirty="0">
              <a:latin typeface="+mj-lt"/>
            </a:rPr>
            <a:t> (</a:t>
          </a:r>
          <a:r>
            <a:rPr lang="is-IS" sz="1500" kern="1200" dirty="0" err="1">
              <a:latin typeface="+mj-lt"/>
            </a:rPr>
            <a:t>excl</a:t>
          </a:r>
          <a:r>
            <a:rPr lang="is-IS" sz="1500" kern="1200" dirty="0">
              <a:latin typeface="+mj-lt"/>
            </a:rPr>
            <a:t>. </a:t>
          </a:r>
          <a:r>
            <a:rPr lang="is-IS" sz="1500" kern="1200" dirty="0" err="1">
              <a:latin typeface="+mj-lt"/>
            </a:rPr>
            <a:t>renal</a:t>
          </a:r>
          <a:r>
            <a:rPr lang="is-IS" sz="1500" kern="1200" dirty="0">
              <a:latin typeface="+mj-lt"/>
            </a:rPr>
            <a:t> </a:t>
          </a:r>
          <a:r>
            <a:rPr lang="is-IS" sz="1500" kern="1200" dirty="0" err="1">
              <a:latin typeface="+mj-lt"/>
            </a:rPr>
            <a:t>transplants</a:t>
          </a:r>
          <a:r>
            <a:rPr lang="is-IS" sz="1500" kern="1200" dirty="0">
              <a:latin typeface="+mj-lt"/>
            </a:rPr>
            <a:t>)</a:t>
          </a:r>
          <a:endParaRPr lang="en-US" sz="1500" kern="1200" dirty="0">
            <a:latin typeface="+mj-lt"/>
          </a:endParaRPr>
        </a:p>
      </dsp:txBody>
      <dsp:txXfrm>
        <a:off x="0" y="2257250"/>
        <a:ext cx="10633075" cy="626062"/>
      </dsp:txXfrm>
    </dsp:sp>
    <dsp:sp modelId="{6E7D6A10-788F-436B-BE59-E179607E6C1D}">
      <dsp:nvSpPr>
        <dsp:cNvPr id="0" name=""/>
        <dsp:cNvSpPr/>
      </dsp:nvSpPr>
      <dsp:spPr>
        <a:xfrm>
          <a:off x="531653" y="2035850"/>
          <a:ext cx="7443152" cy="442800"/>
        </a:xfrm>
        <a:prstGeom prst="roundRect">
          <a:avLst/>
        </a:prstGeom>
        <a:solidFill>
          <a:schemeClr val="accent5">
            <a:hueOff val="-315676"/>
            <a:satOff val="-26217"/>
            <a:lumOff val="-24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 err="1">
              <a:latin typeface="+mj-lt"/>
            </a:rPr>
            <a:t>Very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few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patients</a:t>
          </a:r>
          <a:r>
            <a:rPr lang="is-IS" sz="1500" b="1" kern="1200" dirty="0">
              <a:latin typeface="+mj-lt"/>
            </a:rPr>
            <a:t> sent </a:t>
          </a:r>
          <a:r>
            <a:rPr lang="is-IS" sz="1500" b="1" kern="1200" dirty="0" err="1">
              <a:latin typeface="+mj-lt"/>
            </a:rPr>
            <a:t>abroad</a:t>
          </a:r>
          <a:r>
            <a:rPr lang="is-IS" sz="1500" b="1" kern="1200" dirty="0">
              <a:latin typeface="+mj-lt"/>
            </a:rPr>
            <a:t> for </a:t>
          </a:r>
          <a:r>
            <a:rPr lang="is-IS" sz="1500" b="1" kern="1200" dirty="0" err="1">
              <a:latin typeface="+mj-lt"/>
            </a:rPr>
            <a:t>treatments</a:t>
          </a:r>
          <a:endParaRPr lang="en-US" sz="1500" kern="1200" dirty="0">
            <a:latin typeface="+mj-lt"/>
          </a:endParaRPr>
        </a:p>
      </dsp:txBody>
      <dsp:txXfrm>
        <a:off x="553269" y="2057466"/>
        <a:ext cx="7399920" cy="399568"/>
      </dsp:txXfrm>
    </dsp:sp>
    <dsp:sp modelId="{9749C7BE-5875-4C5C-9AE1-F6323FAA4F85}">
      <dsp:nvSpPr>
        <dsp:cNvPr id="0" name=""/>
        <dsp:cNvSpPr/>
      </dsp:nvSpPr>
      <dsp:spPr>
        <a:xfrm>
          <a:off x="0" y="3185712"/>
          <a:ext cx="1063307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73514"/>
              <a:satOff val="-39326"/>
              <a:lumOff val="-3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5C9D9-E10E-4B9C-8724-978694833E4A}">
      <dsp:nvSpPr>
        <dsp:cNvPr id="0" name=""/>
        <dsp:cNvSpPr/>
      </dsp:nvSpPr>
      <dsp:spPr>
        <a:xfrm>
          <a:off x="531653" y="2964312"/>
          <a:ext cx="7443152" cy="442800"/>
        </a:xfrm>
        <a:prstGeom prst="roundRect">
          <a:avLst/>
        </a:prstGeom>
        <a:solidFill>
          <a:schemeClr val="accent5">
            <a:hueOff val="-473514"/>
            <a:satOff val="-39326"/>
            <a:lumOff val="-3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>
              <a:latin typeface="+mj-lt"/>
            </a:rPr>
            <a:t>Good clinical results</a:t>
          </a:r>
          <a:endParaRPr lang="en-US" sz="1500" kern="1200">
            <a:latin typeface="+mj-lt"/>
          </a:endParaRPr>
        </a:p>
      </dsp:txBody>
      <dsp:txXfrm>
        <a:off x="553269" y="2985928"/>
        <a:ext cx="7399920" cy="399568"/>
      </dsp:txXfrm>
    </dsp:sp>
    <dsp:sp modelId="{5345EE56-9852-4BE7-AFC9-54193F0E901B}">
      <dsp:nvSpPr>
        <dsp:cNvPr id="0" name=""/>
        <dsp:cNvSpPr/>
      </dsp:nvSpPr>
      <dsp:spPr>
        <a:xfrm>
          <a:off x="0" y="3866112"/>
          <a:ext cx="1063307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31351"/>
              <a:satOff val="-52435"/>
              <a:lumOff val="-4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C236A-55BD-4CAA-84E7-8F5819AF1551}">
      <dsp:nvSpPr>
        <dsp:cNvPr id="0" name=""/>
        <dsp:cNvSpPr/>
      </dsp:nvSpPr>
      <dsp:spPr>
        <a:xfrm>
          <a:off x="531653" y="3644712"/>
          <a:ext cx="7443152" cy="442800"/>
        </a:xfrm>
        <a:prstGeom prst="roundRect">
          <a:avLst/>
        </a:prstGeom>
        <a:solidFill>
          <a:schemeClr val="accent5">
            <a:hueOff val="-631351"/>
            <a:satOff val="-52435"/>
            <a:lumOff val="-48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latin typeface="+mj-lt"/>
            </a:rPr>
            <a:t>A </a:t>
          </a:r>
          <a:r>
            <a:rPr lang="is-IS" sz="1500" b="1" kern="1200" dirty="0" err="1">
              <a:latin typeface="+mj-lt"/>
            </a:rPr>
            <a:t>third</a:t>
          </a:r>
          <a:r>
            <a:rPr lang="is-IS" sz="1500" b="1" kern="1200" dirty="0">
              <a:latin typeface="+mj-lt"/>
            </a:rPr>
            <a:t> of </a:t>
          </a:r>
          <a:r>
            <a:rPr lang="is-IS" sz="1500" b="1" kern="1200" dirty="0" err="1">
              <a:latin typeface="+mj-lt"/>
            </a:rPr>
            <a:t>the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population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served</a:t>
          </a:r>
          <a:r>
            <a:rPr lang="is-IS" sz="1500" b="1" kern="1200" dirty="0">
              <a:latin typeface="+mj-lt"/>
            </a:rPr>
            <a:t> </a:t>
          </a:r>
          <a:r>
            <a:rPr lang="is-IS" sz="1500" b="1" kern="1200" dirty="0" err="1">
              <a:latin typeface="+mj-lt"/>
            </a:rPr>
            <a:t>in</a:t>
          </a:r>
          <a:r>
            <a:rPr lang="is-IS" sz="1500" b="1" kern="1200" dirty="0">
              <a:latin typeface="+mj-lt"/>
            </a:rPr>
            <a:t> 2024</a:t>
          </a:r>
          <a:endParaRPr lang="en-US" sz="1500" kern="1200" dirty="0">
            <a:latin typeface="+mj-lt"/>
          </a:endParaRPr>
        </a:p>
      </dsp:txBody>
      <dsp:txXfrm>
        <a:off x="553269" y="3666328"/>
        <a:ext cx="7399920" cy="399568"/>
      </dsp:txXfrm>
    </dsp:sp>
    <dsp:sp modelId="{B8F9A84D-B295-4F33-83EF-EDAD461A88AC}">
      <dsp:nvSpPr>
        <dsp:cNvPr id="0" name=""/>
        <dsp:cNvSpPr/>
      </dsp:nvSpPr>
      <dsp:spPr>
        <a:xfrm>
          <a:off x="0" y="4546512"/>
          <a:ext cx="1063307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89189"/>
              <a:satOff val="-65543"/>
              <a:lumOff val="-6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7094B-C4FD-4E3E-B82B-2A05B1D09DFE}">
      <dsp:nvSpPr>
        <dsp:cNvPr id="0" name=""/>
        <dsp:cNvSpPr/>
      </dsp:nvSpPr>
      <dsp:spPr>
        <a:xfrm>
          <a:off x="531653" y="4325112"/>
          <a:ext cx="7443152" cy="442800"/>
        </a:xfrm>
        <a:prstGeom prst="roundRect">
          <a:avLst/>
        </a:prstGeom>
        <a:solidFill>
          <a:schemeClr val="accent5">
            <a:hueOff val="-789189"/>
            <a:satOff val="-65543"/>
            <a:lumOff val="-60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 err="1">
              <a:latin typeface="+mj-lt"/>
            </a:rPr>
            <a:t>Approximately</a:t>
          </a:r>
          <a:r>
            <a:rPr lang="is-IS" sz="1500" b="1" kern="1200" dirty="0">
              <a:latin typeface="+mj-lt"/>
            </a:rPr>
            <a:t> 2.000 students per year</a:t>
          </a:r>
          <a:endParaRPr lang="en-US" sz="1500" kern="1200" dirty="0">
            <a:latin typeface="+mj-lt"/>
          </a:endParaRPr>
        </a:p>
      </dsp:txBody>
      <dsp:txXfrm>
        <a:off x="553269" y="4346728"/>
        <a:ext cx="7399920" cy="399568"/>
      </dsp:txXfrm>
    </dsp:sp>
    <dsp:sp modelId="{ABB0D056-7D62-4331-B254-4AAA57C5B9C5}">
      <dsp:nvSpPr>
        <dsp:cNvPr id="0" name=""/>
        <dsp:cNvSpPr/>
      </dsp:nvSpPr>
      <dsp:spPr>
        <a:xfrm>
          <a:off x="0" y="5226912"/>
          <a:ext cx="10633075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47027"/>
              <a:satOff val="-78652"/>
              <a:lumOff val="-7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245" tIns="312420" rIns="82524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  <a:latin typeface="+mj-lt"/>
            </a:rPr>
            <a:t>848 million USD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  <a:latin typeface="+mj-lt"/>
            </a:rPr>
            <a:t>784 million EUR</a:t>
          </a:r>
        </a:p>
      </dsp:txBody>
      <dsp:txXfrm>
        <a:off x="0" y="5226912"/>
        <a:ext cx="10633075" cy="850500"/>
      </dsp:txXfrm>
    </dsp:sp>
    <dsp:sp modelId="{52134796-8D62-4614-8509-2813B86E2B2A}">
      <dsp:nvSpPr>
        <dsp:cNvPr id="0" name=""/>
        <dsp:cNvSpPr/>
      </dsp:nvSpPr>
      <dsp:spPr>
        <a:xfrm>
          <a:off x="531653" y="5005512"/>
          <a:ext cx="7443152" cy="442800"/>
        </a:xfrm>
        <a:prstGeom prst="roundRect">
          <a:avLst/>
        </a:prstGeom>
        <a:solidFill>
          <a:schemeClr val="accent5">
            <a:hueOff val="-947027"/>
            <a:satOff val="-78652"/>
            <a:lumOff val="-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33" tIns="0" rIns="2813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500" b="1" kern="1200" dirty="0">
              <a:solidFill>
                <a:schemeClr val="bg1"/>
              </a:solidFill>
              <a:latin typeface="+mj-lt"/>
            </a:rPr>
            <a:t>2024 Budget  </a:t>
          </a:r>
          <a:r>
            <a:rPr lang="is-IS" sz="1500" b="1" kern="1200" dirty="0" err="1">
              <a:solidFill>
                <a:schemeClr val="bg1"/>
              </a:solidFill>
              <a:latin typeface="+mj-lt"/>
            </a:rPr>
            <a:t>approx</a:t>
          </a:r>
          <a:r>
            <a:rPr lang="is-IS" sz="1500" b="1" kern="1200" dirty="0">
              <a:solidFill>
                <a:schemeClr val="bg1"/>
              </a:solidFill>
              <a:latin typeface="+mj-lt"/>
            </a:rPr>
            <a:t> 117</a:t>
          </a:r>
          <a:r>
            <a:rPr lang="en-US" sz="1500" b="1" kern="1200" dirty="0">
              <a:solidFill>
                <a:schemeClr val="bg1"/>
              </a:solidFill>
              <a:latin typeface="+mj-lt"/>
            </a:rPr>
            <a:t> billion ISK </a:t>
          </a:r>
          <a:endParaRPr lang="en-US" sz="1500" kern="1200" dirty="0">
            <a:solidFill>
              <a:schemeClr val="bg1"/>
            </a:solidFill>
            <a:latin typeface="+mj-lt"/>
          </a:endParaRPr>
        </a:p>
      </dsp:txBody>
      <dsp:txXfrm>
        <a:off x="553269" y="5027128"/>
        <a:ext cx="739992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BF753-8EEA-4431-9358-3ED652E1F2CF}">
      <dsp:nvSpPr>
        <dsp:cNvPr id="0" name=""/>
        <dsp:cNvSpPr/>
      </dsp:nvSpPr>
      <dsp:spPr>
        <a:xfrm>
          <a:off x="87476" y="1066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94.600 emergency visits</a:t>
          </a:r>
          <a:endParaRPr lang="en-US" sz="2200" kern="1200" dirty="0">
            <a:latin typeface="+mj-lt"/>
          </a:endParaRPr>
        </a:p>
      </dsp:txBody>
      <dsp:txXfrm>
        <a:off x="87476" y="1066"/>
        <a:ext cx="2003604" cy="1202162"/>
      </dsp:txXfrm>
    </dsp:sp>
    <dsp:sp modelId="{DBCFBC1E-0E8B-4CE6-922D-BE0AE25AA668}">
      <dsp:nvSpPr>
        <dsp:cNvPr id="0" name=""/>
        <dsp:cNvSpPr/>
      </dsp:nvSpPr>
      <dsp:spPr>
        <a:xfrm>
          <a:off x="2291442" y="1066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569.000 </a:t>
          </a:r>
          <a:r>
            <a:rPr lang="is-IS" sz="2200" b="1" kern="1200" dirty="0" err="1">
              <a:latin typeface="+mj-lt"/>
            </a:rPr>
            <a:t>outpatient</a:t>
          </a:r>
          <a:r>
            <a:rPr lang="is-IS" sz="2200" b="1" kern="1200" dirty="0">
              <a:latin typeface="+mj-lt"/>
            </a:rPr>
            <a:t> </a:t>
          </a:r>
          <a:r>
            <a:rPr lang="is-IS" sz="2200" b="1" kern="1200" dirty="0" err="1">
              <a:latin typeface="+mj-lt"/>
            </a:rPr>
            <a:t>services</a:t>
          </a:r>
          <a:endParaRPr lang="en-US" sz="2200" kern="1200" dirty="0">
            <a:latin typeface="+mj-lt"/>
          </a:endParaRPr>
        </a:p>
      </dsp:txBody>
      <dsp:txXfrm>
        <a:off x="2291442" y="1066"/>
        <a:ext cx="2003604" cy="1202162"/>
      </dsp:txXfrm>
    </dsp:sp>
    <dsp:sp modelId="{92A4706D-CC5E-420B-9B93-46C0AB85807A}">
      <dsp:nvSpPr>
        <dsp:cNvPr id="0" name=""/>
        <dsp:cNvSpPr/>
      </dsp:nvSpPr>
      <dsp:spPr>
        <a:xfrm>
          <a:off x="4495407" y="1066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26.700 </a:t>
          </a:r>
          <a:r>
            <a:rPr lang="is-IS" sz="2200" b="1" kern="1200" dirty="0" err="1">
              <a:latin typeface="+mj-lt"/>
            </a:rPr>
            <a:t>admissions</a:t>
          </a:r>
          <a:endParaRPr lang="en-US" sz="2200" kern="1200" dirty="0">
            <a:latin typeface="+mj-lt"/>
          </a:endParaRPr>
        </a:p>
      </dsp:txBody>
      <dsp:txXfrm>
        <a:off x="4495407" y="1066"/>
        <a:ext cx="2003604" cy="1202162"/>
      </dsp:txXfrm>
    </dsp:sp>
    <dsp:sp modelId="{DBAB1071-90BF-4763-87DF-87CD95089746}">
      <dsp:nvSpPr>
        <dsp:cNvPr id="0" name=""/>
        <dsp:cNvSpPr/>
      </dsp:nvSpPr>
      <dsp:spPr>
        <a:xfrm>
          <a:off x="87476" y="1403589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619 </a:t>
          </a:r>
          <a:r>
            <a:rPr lang="is-IS" sz="2200" b="1" kern="1200" dirty="0" err="1">
              <a:latin typeface="+mj-lt"/>
            </a:rPr>
            <a:t>hospital</a:t>
          </a:r>
          <a:r>
            <a:rPr lang="is-IS" sz="2200" b="1" kern="1200" dirty="0">
              <a:latin typeface="+mj-lt"/>
            </a:rPr>
            <a:t> </a:t>
          </a:r>
          <a:r>
            <a:rPr lang="is-IS" sz="2200" b="1" kern="1200" dirty="0" err="1">
              <a:latin typeface="+mj-lt"/>
            </a:rPr>
            <a:t>beds</a:t>
          </a:r>
          <a:endParaRPr lang="en-US" sz="2200" kern="1200" dirty="0">
            <a:latin typeface="+mj-lt"/>
          </a:endParaRPr>
        </a:p>
      </dsp:txBody>
      <dsp:txXfrm>
        <a:off x="87476" y="1403589"/>
        <a:ext cx="2003604" cy="1202162"/>
      </dsp:txXfrm>
    </dsp:sp>
    <dsp:sp modelId="{65CCE54C-CC7B-4E7E-87C5-1123038E9985}">
      <dsp:nvSpPr>
        <dsp:cNvPr id="0" name=""/>
        <dsp:cNvSpPr/>
      </dsp:nvSpPr>
      <dsp:spPr>
        <a:xfrm>
          <a:off x="2291442" y="1403589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4,9 days average length of stay</a:t>
          </a:r>
          <a:endParaRPr lang="en-US" sz="2200" kern="1200" dirty="0">
            <a:latin typeface="+mj-lt"/>
          </a:endParaRPr>
        </a:p>
      </dsp:txBody>
      <dsp:txXfrm>
        <a:off x="2291442" y="1403589"/>
        <a:ext cx="2003604" cy="1202162"/>
      </dsp:txXfrm>
    </dsp:sp>
    <dsp:sp modelId="{70865CD7-0595-4164-A8A6-94E4C0D32C29}">
      <dsp:nvSpPr>
        <dsp:cNvPr id="0" name=""/>
        <dsp:cNvSpPr/>
      </dsp:nvSpPr>
      <dsp:spPr>
        <a:xfrm>
          <a:off x="4495407" y="1403589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14.500  </a:t>
          </a:r>
          <a:r>
            <a:rPr lang="is-IS" sz="2200" b="1" kern="1200" dirty="0" err="1">
              <a:latin typeface="+mj-lt"/>
            </a:rPr>
            <a:t>surgical</a:t>
          </a:r>
          <a:r>
            <a:rPr lang="is-IS" sz="2200" b="1" kern="1200" dirty="0">
              <a:latin typeface="+mj-lt"/>
            </a:rPr>
            <a:t> </a:t>
          </a:r>
          <a:r>
            <a:rPr lang="is-IS" sz="2200" b="1" kern="1200" dirty="0" err="1">
              <a:latin typeface="+mj-lt"/>
            </a:rPr>
            <a:t>procedures</a:t>
          </a:r>
          <a:endParaRPr lang="en-US" sz="2200" kern="1200" dirty="0">
            <a:latin typeface="+mj-lt"/>
          </a:endParaRPr>
        </a:p>
      </dsp:txBody>
      <dsp:txXfrm>
        <a:off x="4495407" y="1403589"/>
        <a:ext cx="2003604" cy="1202162"/>
      </dsp:txXfrm>
    </dsp:sp>
    <dsp:sp modelId="{D00683BE-25FA-46CE-BC9B-DE7853F7A072}">
      <dsp:nvSpPr>
        <dsp:cNvPr id="0" name=""/>
        <dsp:cNvSpPr/>
      </dsp:nvSpPr>
      <dsp:spPr>
        <a:xfrm>
          <a:off x="2291442" y="2806112"/>
          <a:ext cx="2003604" cy="1202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>
              <a:latin typeface="+mj-lt"/>
            </a:rPr>
            <a:t>3.057 </a:t>
          </a:r>
          <a:r>
            <a:rPr lang="is-IS" sz="2200" b="1" kern="1200" dirty="0" err="1">
              <a:latin typeface="+mj-lt"/>
            </a:rPr>
            <a:t>births</a:t>
          </a:r>
          <a:endParaRPr lang="en-US" sz="2200" kern="1200" dirty="0">
            <a:latin typeface="+mj-lt"/>
          </a:endParaRPr>
        </a:p>
      </dsp:txBody>
      <dsp:txXfrm>
        <a:off x="2291442" y="2806112"/>
        <a:ext cx="2003604" cy="1202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D9252-598C-4A5B-BA44-B23A4809FF4C}" type="datetimeFigureOut">
              <a:rPr lang="en-US"/>
              <a:pPr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1CD632-50CE-4260-9AB8-3E1BE64E7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9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F0A4F-E52B-4C70-9C97-9CD587A7403F}" type="datetimeFigureOut">
              <a:rPr lang="en-US"/>
              <a:pPr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2638" y="431800"/>
            <a:ext cx="3282950" cy="184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6332" y="2379186"/>
            <a:ext cx="8933974" cy="3908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08362-2E5B-410B-96DC-EC4A0C54B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9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2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22635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64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730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2182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49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38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3730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454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087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2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289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1226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598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8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361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4991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45712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5241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33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27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7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075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1831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101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0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6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1044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1661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02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3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63148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146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8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895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89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39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443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42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91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600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889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042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597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8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72890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458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85934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37741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56523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4077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3416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2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61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9128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143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87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</p:sldLayoutIdLst>
  <p:transition spd="med">
    <p:fade/>
  </p:transition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7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</p:sldLayoutIdLst>
  <p:transition spd="med"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441B5-B87A-49A6-8F06-491FF66EC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med"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A7FEF-A8BD-4739-9DAD-BEF76D81E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EEB5C-2C06-4B98-A08E-50D6695AFDD2}"/>
              </a:ext>
            </a:extLst>
          </p:cNvPr>
          <p:cNvSpPr txBox="1"/>
          <p:nvPr/>
        </p:nvSpPr>
        <p:spPr>
          <a:xfrm>
            <a:off x="7035590" y="2434201"/>
            <a:ext cx="431820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LANDSPITALI </a:t>
            </a:r>
          </a:p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University Hospital of Iceland</a:t>
            </a:r>
          </a:p>
          <a:p>
            <a:pPr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Date: </a:t>
            </a: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Name: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B0183-0C14-4B3B-A80C-14C07F6B5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67832" y="6356350"/>
            <a:ext cx="8859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E1A9339-136E-465C-A5E3-3CA280A0FB04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Georgia" panose="02040502050405020303" pitchFamily="18" charset="0"/>
              </a:rPr>
              <a:pPr defTabSz="914400">
                <a:spcAft>
                  <a:spcPts val="600"/>
                </a:spcAft>
                <a:defRPr/>
              </a:pPr>
              <a:t>1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506525" y="1216628"/>
            <a:ext cx="5288099" cy="530857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b="1" dirty="0">
              <a:sym typeface="Arial"/>
            </a:endParaRP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sym typeface="Arial"/>
              </a:rPr>
              <a:t>6.600 employees 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sym typeface="Arial"/>
              </a:rPr>
              <a:t>and 2.000 students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200" b="1" dirty="0">
                <a:latin typeface="+mj-lt"/>
                <a:sym typeface="Arial"/>
              </a:rPr>
            </a:br>
            <a:r>
              <a:rPr lang="en-US" sz="2200" b="1" dirty="0">
                <a:latin typeface="+mj-lt"/>
                <a:sym typeface="Arial"/>
              </a:rPr>
              <a:t>in 100 buildings 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200" b="1" dirty="0">
                <a:latin typeface="+mj-lt"/>
                <a:sym typeface="Arial"/>
              </a:rPr>
            </a:br>
            <a:r>
              <a:rPr lang="en-US" sz="2200" b="1" dirty="0">
                <a:latin typeface="+mj-lt"/>
                <a:sym typeface="Arial"/>
              </a:rPr>
              <a:t>on 20 sites in the capital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sym typeface="Arial"/>
              </a:rPr>
              <a:t>area of Reykjavík...</a:t>
            </a:r>
          </a:p>
          <a:p>
            <a:endParaRPr lang="is-IS" dirty="0">
              <a:latin typeface="+mj-lt"/>
            </a:endParaRPr>
          </a:p>
          <a:p>
            <a:r>
              <a:rPr lang="is-IS" b="1" dirty="0">
                <a:latin typeface="+mj-lt"/>
              </a:rPr>
              <a:t>New CEO in 2008, 2010, 2014 </a:t>
            </a:r>
            <a:r>
              <a:rPr lang="is-IS" b="1" dirty="0" err="1">
                <a:latin typeface="+mj-lt"/>
              </a:rPr>
              <a:t>and</a:t>
            </a:r>
            <a:r>
              <a:rPr lang="is-IS" b="1" dirty="0">
                <a:latin typeface="+mj-lt"/>
              </a:rPr>
              <a:t> 2022</a:t>
            </a:r>
          </a:p>
          <a:p>
            <a:r>
              <a:rPr lang="is-IS" dirty="0">
                <a:latin typeface="+mj-lt"/>
              </a:rPr>
              <a:t>Major </a:t>
            </a:r>
            <a:r>
              <a:rPr lang="is-IS" dirty="0" err="1">
                <a:latin typeface="+mj-lt"/>
              </a:rPr>
              <a:t>reorganization</a:t>
            </a:r>
            <a:r>
              <a:rPr lang="is-IS" dirty="0">
                <a:latin typeface="+mj-lt"/>
              </a:rPr>
              <a:t> in 2009, 2015, 2019 </a:t>
            </a:r>
            <a:r>
              <a:rPr lang="is-IS" dirty="0" err="1">
                <a:latin typeface="+mj-lt"/>
              </a:rPr>
              <a:t>and</a:t>
            </a:r>
            <a:r>
              <a:rPr lang="is-IS" dirty="0">
                <a:latin typeface="+mj-lt"/>
              </a:rPr>
              <a:t> 2023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>
              <a:latin typeface="+mj-lt"/>
            </a:endParaRPr>
          </a:p>
          <a:p>
            <a:r>
              <a:rPr lang="is-IS" sz="2000" b="1" dirty="0">
                <a:latin typeface="+mj-lt"/>
              </a:rPr>
              <a:t>Created by a series of mergers</a:t>
            </a:r>
          </a:p>
          <a:p>
            <a:r>
              <a:rPr lang="is-IS" sz="2000" dirty="0">
                <a:latin typeface="+mj-lt"/>
              </a:rPr>
              <a:t>In </a:t>
            </a:r>
            <a:r>
              <a:rPr lang="is-IS" dirty="0">
                <a:latin typeface="+mj-lt"/>
              </a:rPr>
              <a:t>1996, 2000 </a:t>
            </a:r>
            <a:r>
              <a:rPr lang="is-IS" dirty="0" err="1">
                <a:latin typeface="+mj-lt"/>
              </a:rPr>
              <a:t>and</a:t>
            </a:r>
            <a:r>
              <a:rPr lang="is-IS" dirty="0">
                <a:latin typeface="+mj-lt"/>
              </a:rPr>
              <a:t> 2011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tretch/>
        </p:blipFill>
        <p:spPr>
          <a:xfrm>
            <a:off x="5578867" y="1758029"/>
            <a:ext cx="5963535" cy="3883343"/>
          </a:xfrm>
          <a:prstGeom prst="rect">
            <a:avLst/>
          </a:prstGeom>
          <a:noFill/>
        </p:spPr>
      </p:pic>
      <p:sp>
        <p:nvSpPr>
          <p:cNvPr id="310" name="Google Shape;310;p27"/>
          <p:cNvSpPr txBox="1">
            <a:spLocks noGrp="1"/>
          </p:cNvSpPr>
          <p:nvPr>
            <p:ph type="sldNum" sz="quarter" idx="11"/>
          </p:nvPr>
        </p:nvSpPr>
        <p:spPr>
          <a:xfrm>
            <a:off x="11313802" y="6279144"/>
            <a:ext cx="457200" cy="2460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lvl="0" indent="0" algn="r" defTabSz="914400"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fld id="{00000000-1234-1234-1234-12341234123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 defTabSz="914400" fontAlgn="base">
                <a:spcBef>
                  <a:spcPct val="0"/>
                </a:spcBef>
                <a:spcAft>
                  <a:spcPts val="600"/>
                </a:spcAft>
                <a:buNone/>
                <a:defRPr/>
              </a:pPr>
              <a:t>10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7B3662-583B-4540-9E04-33785A41A830}"/>
              </a:ext>
            </a:extLst>
          </p:cNvPr>
          <p:cNvSpPr txBox="1">
            <a:spLocks/>
          </p:cNvSpPr>
          <p:nvPr/>
        </p:nvSpPr>
        <p:spPr>
          <a:xfrm>
            <a:off x="378823" y="254594"/>
            <a:ext cx="11539149" cy="130644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Landspitali</a:t>
            </a:r>
          </a:p>
          <a:p>
            <a:pPr defTabSz="914400"/>
            <a:r>
              <a:rPr lang="is-IS" sz="2000" dirty="0">
                <a:solidFill>
                  <a:schemeClr val="bg1">
                    <a:lumMod val="50000"/>
                  </a:schemeClr>
                </a:solidFill>
              </a:rPr>
              <a:t>The only university hospital and largest organization in Iceland</a:t>
            </a:r>
          </a:p>
          <a:p>
            <a:pPr defTabSz="914400"/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1565" r="1" b="20312"/>
          <a:stretch/>
        </p:blipFill>
        <p:spPr bwMode="auto">
          <a:xfrm>
            <a:off x="1045096" y="643466"/>
            <a:ext cx="9636587" cy="557106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297787" y="6337821"/>
            <a:ext cx="457200" cy="2460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1A9339-136E-465C-A5E3-3CA280A0FB04}" type="slidenum">
              <a:rPr lang="en-US" sz="1200" smtClean="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2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LANDSPITALI - HRINGBRAUT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34800" y="6010275"/>
            <a:ext cx="457200" cy="246063"/>
          </a:xfrm>
        </p:spPr>
        <p:txBody>
          <a:bodyPr/>
          <a:lstStyle/>
          <a:p>
            <a:fld id="{BE1A9339-136E-465C-A5E3-3CA280A0FB0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7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42" y="296300"/>
            <a:ext cx="7263063" cy="1235722"/>
          </a:xfrm>
        </p:spPr>
        <p:txBody>
          <a:bodyPr>
            <a:normAutofit/>
          </a:bodyPr>
          <a:lstStyle/>
          <a:p>
            <a:r>
              <a:rPr lang="is-I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LANDSPITALI </a:t>
            </a:r>
            <a:br>
              <a:rPr lang="is-I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FOSSVOGUR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34800" y="6105809"/>
            <a:ext cx="457200" cy="246063"/>
          </a:xfrm>
        </p:spPr>
        <p:txBody>
          <a:bodyPr/>
          <a:lstStyle/>
          <a:p>
            <a:fld id="{BE1A9339-136E-465C-A5E3-3CA280A0FB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352379" y="6431739"/>
            <a:ext cx="457200" cy="2460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213332A-5645-4080-9E4F-8C9C756B1035}" type="slidenum">
              <a:rPr lang="en-US" sz="1200" smtClean="0"/>
              <a:pPr>
                <a:spcAft>
                  <a:spcPts val="600"/>
                </a:spcAft>
              </a:pPr>
              <a:t>14</a:t>
            </a:fld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8425543" y="664028"/>
            <a:ext cx="1121228" cy="95794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48B7C-2D16-6A9B-2A08-52BDBE02D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80" y="219868"/>
            <a:ext cx="11252272" cy="63349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0560" y="76199"/>
            <a:ext cx="10515600" cy="802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Landspitali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3C3310A3-9603-47D6-93A9-4B69C77060C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63307079"/>
              </p:ext>
            </p:extLst>
          </p:nvPr>
        </p:nvGraphicFramePr>
        <p:xfrm>
          <a:off x="219154" y="601662"/>
          <a:ext cx="10633075" cy="625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Clinical Service </a:t>
            </a:r>
            <a:r>
              <a:rPr lang="en-US" sz="3600" dirty="0">
                <a:solidFill>
                  <a:schemeClr val="bg1"/>
                </a:solidFill>
                <a:ea typeface="+mj-ea"/>
              </a:rPr>
              <a:t>(2023)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1071DE-7A19-41E9-8E7C-CC1668FB5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77" r="801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5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E1A9339-136E-465C-A5E3-3CA280A0FB04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Georgia" panose="02040502050405020303" pitchFamily="18" charset="0"/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68" name="Content Placeholder 2">
            <a:extLst>
              <a:ext uri="{FF2B5EF4-FFF2-40B4-BE49-F238E27FC236}">
                <a16:creationId xmlns:a16="http://schemas.microsoft.com/office/drawing/2014/main" id="{EC564E25-9546-48C6-9DFE-7B42CAC205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8975412"/>
              </p:ext>
            </p:extLst>
          </p:nvPr>
        </p:nvGraphicFramePr>
        <p:xfrm>
          <a:off x="4965431" y="2214478"/>
          <a:ext cx="6586489" cy="400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6BC936-D36A-9864-D37F-70F2BD39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75DD6-0779-68E2-FD53-3DCC563F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41B5-B87A-49A6-8F06-491FF66EC67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DC7DA-AE14-4F03-0716-9B28651E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96" y="107649"/>
            <a:ext cx="5173504" cy="66207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4BC8F2-12EB-CECA-1E69-65E4E355BA52}"/>
              </a:ext>
            </a:extLst>
          </p:cNvPr>
          <p:cNvSpPr txBox="1">
            <a:spLocks/>
          </p:cNvSpPr>
          <p:nvPr/>
        </p:nvSpPr>
        <p:spPr>
          <a:xfrm>
            <a:off x="234302" y="665163"/>
            <a:ext cx="3425825" cy="2190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year 2024</a:t>
            </a:r>
            <a:b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Landspitali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6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68362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TYPICAL DAY AT LANDSPITALI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09967" y="1577340"/>
            <a:ext cx="5457284" cy="4735285"/>
          </a:xfrm>
        </p:spPr>
        <p:txBody>
          <a:bodyPr>
            <a:normAutofit/>
          </a:bodyPr>
          <a:lstStyle/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630 inpatients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2.277 day- and </a:t>
            </a:r>
            <a:r>
              <a:rPr lang="is-IS" sz="2600" dirty="0" err="1">
                <a:latin typeface="Arial" panose="020B0604020202020204" pitchFamily="34" charset="0"/>
                <a:cs typeface="Arial" panose="020B0604020202020204" pitchFamily="34" charset="0"/>
              </a:rPr>
              <a:t>outpatient</a:t>
            </a:r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26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73 new admissions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9.790 laboratory tests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477 visits to physio- and occupational therapists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259 emergency unit visits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40 surgical procedures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9 babies born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767251" y="1756955"/>
            <a:ext cx="5809983" cy="4621198"/>
          </a:xfrm>
        </p:spPr>
        <p:txBody>
          <a:bodyPr>
            <a:noAutofit/>
          </a:bodyPr>
          <a:lstStyle/>
          <a:p>
            <a:pPr lvl="0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44 pediatric emergency visits </a:t>
            </a: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7 cardiac catheterizations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33 patients in dialysis</a:t>
            </a:r>
          </a:p>
          <a:p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221 outpatient mental </a:t>
            </a:r>
            <a:r>
              <a:rPr lang="is-IS" sz="26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26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12 patients in intensive-care units</a:t>
            </a: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3.700  employees at work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5,7 tons of </a:t>
            </a:r>
            <a:r>
              <a:rPr lang="is-IS" sz="2600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52426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F6B430A-6F17-4686-98E3-68AEC5447CA5}" type="slidenum">
              <a:rPr lang="en-US">
                <a:latin typeface="Georgia" panose="02040502050405020303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061" y="1493341"/>
            <a:ext cx="6549798" cy="498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7314" y="606021"/>
            <a:ext cx="9627885" cy="837557"/>
          </a:xfrm>
        </p:spPr>
        <p:txBody>
          <a:bodyPr>
            <a:noAutofit/>
          </a:bodyPr>
          <a:lstStyle/>
          <a:p>
            <a:pPr algn="ctr"/>
            <a:r>
              <a:rPr lang="is-I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SEEKING HEALTH CARE SERVICE AT LANDSPITALI COME FROM ALL HEALTH DISTRICTS IN THE COUNTRY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32A-5645-4080-9E4F-8C9C756B1035}" type="slidenum">
              <a:rPr lang="en-US" smtClean="0">
                <a:latin typeface="Georgia" panose="02040502050405020303" pitchFamily="18" charset="0"/>
              </a:rPr>
              <a:pPr/>
              <a:t>19</a:t>
            </a:fld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518" y="4717240"/>
            <a:ext cx="87989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200" dirty="0"/>
              <a:t>Reykjavík</a:t>
            </a:r>
            <a:endParaRPr lang="en-US" sz="1200" dirty="0" err="1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20385" y="4855739"/>
            <a:ext cx="370936" cy="8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3B6279-3C1F-42CF-A827-DF70CCD4FC4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93758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20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2696" y="-1301699"/>
            <a:ext cx="9446607" cy="28007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Number of individuals receiving hospital care at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Landspítali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j-ea"/>
              </a:rPr>
              <a:t>Approx. 30 % of Icelanders every year</a:t>
            </a:r>
            <a:endParaRPr lang="en-US" sz="2000" kern="1200" dirty="0">
              <a:solidFill>
                <a:schemeClr val="bg1">
                  <a:lumMod val="50000"/>
                </a:schemeClr>
              </a:solidFill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9958B-9781-FBA6-AA75-1CBC8F68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52" y="1702352"/>
            <a:ext cx="6616294" cy="50544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34265" y="6353003"/>
            <a:ext cx="457200" cy="246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/>
              <a:pPr defTabSz="914400">
                <a:spcAft>
                  <a:spcPts val="600"/>
                </a:spcAft>
              </a:pPr>
              <a:t>21</a:t>
            </a:fld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4155" y="-623293"/>
            <a:ext cx="9545695" cy="15574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Average length of stay (days)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B2FB3-3D75-69C2-FAA8-9A35A3271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88" y="1147572"/>
            <a:ext cx="6053023" cy="50544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7980" y="1122363"/>
            <a:ext cx="4567567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Number of visits to emergency units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66B9F-CF4F-9F3F-8244-2DC45A1C2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74" y="698835"/>
            <a:ext cx="6735775" cy="530839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144918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surgery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6688F-D524-6865-FFEC-1A72C5A5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202" y="625683"/>
            <a:ext cx="6925666" cy="519927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941" y="1171700"/>
            <a:ext cx="4671535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Over 70% of all births in Iceland occur at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Landspitali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649CC-42E9-C6E0-DD9F-CAE0B44A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237" y="835406"/>
            <a:ext cx="6561734" cy="46855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70743" y="6515243"/>
            <a:ext cx="457200" cy="246063"/>
          </a:xfrm>
        </p:spPr>
        <p:txBody>
          <a:bodyPr/>
          <a:lstStyle/>
          <a:p>
            <a:fld id="{BE1A9339-136E-465C-A5E3-3CA280A0FB04}" type="slidenum">
              <a:rPr lang="en-US" sz="1200" smtClean="0"/>
              <a:pPr/>
              <a:t>25</a:t>
            </a:fld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389" y="521368"/>
            <a:ext cx="10151051" cy="445226"/>
          </a:xfrm>
        </p:spPr>
        <p:txBody>
          <a:bodyPr>
            <a:normAutofit fontScale="90000"/>
          </a:bodyPr>
          <a:lstStyle/>
          <a:p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Inpatients; main </a:t>
            </a:r>
            <a:r>
              <a:rPr lang="is-IS" sz="3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</a:t>
            </a:r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s-IS" sz="3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CatHegories</a:t>
            </a:r>
            <a:r>
              <a:rPr lang="is-I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is-IS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000" dirty="0"/>
              <a:t>(of the DRG system)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8E39D-4733-E20F-166E-A4BA46512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68" y="993271"/>
            <a:ext cx="9656064" cy="57680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70742" y="6378765"/>
            <a:ext cx="457200" cy="246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/>
              <a:pPr defTabSz="914400">
                <a:spcAft>
                  <a:spcPts val="600"/>
                </a:spcAft>
              </a:pPr>
              <a:t>26</a:t>
            </a:fld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274" y="1283259"/>
            <a:ext cx="3666039" cy="157223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Quality indicators: </a:t>
            </a:r>
            <a:r>
              <a:rPr lang="en-US" sz="36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Births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0A143-70AE-A388-5358-F85E827F5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811" y="1283259"/>
            <a:ext cx="8079943" cy="50544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625333" y="6460652"/>
            <a:ext cx="457200" cy="246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BE1A9339-136E-465C-A5E3-3CA280A0FB04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0737" y="1438070"/>
            <a:ext cx="3891213" cy="25243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Quality indicators: </a:t>
            </a:r>
            <a:r>
              <a:rPr lang="en-US" sz="40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Neurology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Stroke, mortality</a:t>
            </a:r>
            <a:br>
              <a:rPr lang="en-US" sz="2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within 30 days from admission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F4FE5-F265-854B-96D5-697036DD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93" y="1007805"/>
            <a:ext cx="8079943" cy="50544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HLSH-30082011-Sóleyjartorg_1.jpg"/>
          <p:cNvPicPr>
            <a:picLocks noChangeAspect="1"/>
          </p:cNvPicPr>
          <p:nvPr/>
        </p:nvPicPr>
        <p:blipFill rotWithShape="1">
          <a:blip r:embed="rId2" cstate="print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HOSPITAL BUILDING 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38397" y="639594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213332A-5645-4080-9E4F-8C9C756B103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2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LANDSPITALI – 1. PHASE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1A9339-136E-465C-A5E3-3CA280A0FB0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CED3EA-B3FB-4424-BBF4-8D738A3B5F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MS PGothic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MS PGothic" pitchFamily="34" charset="-128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5984" y="4802155"/>
            <a:ext cx="7041502" cy="1208120"/>
          </a:xfrm>
          <a:solidFill>
            <a:schemeClr val="accent2">
              <a:lumMod val="60000"/>
              <a:lumOff val="40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Health care in Iceland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529800" y="6460315"/>
            <a:ext cx="457200" cy="246063"/>
          </a:xfrm>
        </p:spPr>
        <p:txBody>
          <a:bodyPr/>
          <a:lstStyle/>
          <a:p>
            <a:fld id="{0213332A-5645-4080-9E4F-8C9C756B1035}" type="slidenum">
              <a:rPr lang="en-US" sz="1200" smtClean="0"/>
              <a:pPr/>
              <a:t>30</a:t>
            </a:fld>
            <a:endParaRPr lang="en-US" sz="12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23193" y="412068"/>
            <a:ext cx="9917113" cy="10017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Landspítali – Acute Core / Treatment areas /Bed Wards</a:t>
            </a:r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58.500 m²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9723" r="34106" b="22984"/>
          <a:stretch/>
        </p:blipFill>
        <p:spPr>
          <a:xfrm>
            <a:off x="4074018" y="1397534"/>
            <a:ext cx="5822684" cy="530419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649795" y="4041038"/>
            <a:ext cx="1739375" cy="901065"/>
          </a:xfrm>
          <a:custGeom>
            <a:avLst/>
            <a:gdLst>
              <a:gd name="connsiteX0" fmla="*/ 551662 w 3415775"/>
              <a:gd name="connsiteY0" fmla="*/ 22671 h 914400"/>
              <a:gd name="connsiteX1" fmla="*/ 3415775 w 3415775"/>
              <a:gd name="connsiteY1" fmla="*/ 75570 h 914400"/>
              <a:gd name="connsiteX2" fmla="*/ 3393104 w 3415775"/>
              <a:gd name="connsiteY2" fmla="*/ 914400 h 914400"/>
              <a:gd name="connsiteX3" fmla="*/ 0 w 3415775"/>
              <a:gd name="connsiteY3" fmla="*/ 838830 h 914400"/>
              <a:gd name="connsiteX4" fmla="*/ 188925 w 3415775"/>
              <a:gd name="connsiteY4" fmla="*/ 0 h 914400"/>
              <a:gd name="connsiteX5" fmla="*/ 551662 w 3415775"/>
              <a:gd name="connsiteY5" fmla="*/ 22671 h 914400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3393104 w 3415775"/>
              <a:gd name="connsiteY2" fmla="*/ 916305 h 916305"/>
              <a:gd name="connsiteX3" fmla="*/ 0 w 3415775"/>
              <a:gd name="connsiteY3" fmla="*/ 840735 h 916305"/>
              <a:gd name="connsiteX4" fmla="*/ 154635 w 3415775"/>
              <a:gd name="connsiteY4" fmla="*/ 0 h 916305"/>
              <a:gd name="connsiteX5" fmla="*/ 551662 w 3415775"/>
              <a:gd name="connsiteY5" fmla="*/ 24576 h 916305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2379140 w 3415775"/>
              <a:gd name="connsiteY2" fmla="*/ 228365 h 916305"/>
              <a:gd name="connsiteX3" fmla="*/ 3393104 w 3415775"/>
              <a:gd name="connsiteY3" fmla="*/ 916305 h 916305"/>
              <a:gd name="connsiteX4" fmla="*/ 0 w 3415775"/>
              <a:gd name="connsiteY4" fmla="*/ 840735 h 916305"/>
              <a:gd name="connsiteX5" fmla="*/ 154635 w 3415775"/>
              <a:gd name="connsiteY5" fmla="*/ 0 h 916305"/>
              <a:gd name="connsiteX6" fmla="*/ 551662 w 3415775"/>
              <a:gd name="connsiteY6" fmla="*/ 24576 h 916305"/>
              <a:gd name="connsiteX0" fmla="*/ 551662 w 3393104"/>
              <a:gd name="connsiteY0" fmla="*/ 24576 h 916305"/>
              <a:gd name="connsiteX1" fmla="*/ 2265155 w 3393104"/>
              <a:gd name="connsiteY1" fmla="*/ 39375 h 916305"/>
              <a:gd name="connsiteX2" fmla="*/ 2379140 w 3393104"/>
              <a:gd name="connsiteY2" fmla="*/ 228365 h 916305"/>
              <a:gd name="connsiteX3" fmla="*/ 3393104 w 3393104"/>
              <a:gd name="connsiteY3" fmla="*/ 916305 h 916305"/>
              <a:gd name="connsiteX4" fmla="*/ 0 w 3393104"/>
              <a:gd name="connsiteY4" fmla="*/ 840735 h 916305"/>
              <a:gd name="connsiteX5" fmla="*/ 154635 w 3393104"/>
              <a:gd name="connsiteY5" fmla="*/ 0 h 916305"/>
              <a:gd name="connsiteX6" fmla="*/ 551662 w 3393104"/>
              <a:gd name="connsiteY6" fmla="*/ 24576 h 916305"/>
              <a:gd name="connsiteX0" fmla="*/ 551662 w 2379140"/>
              <a:gd name="connsiteY0" fmla="*/ 24576 h 908685"/>
              <a:gd name="connsiteX1" fmla="*/ 2265155 w 2379140"/>
              <a:gd name="connsiteY1" fmla="*/ 39375 h 908685"/>
              <a:gd name="connsiteX2" fmla="*/ 2379140 w 2379140"/>
              <a:gd name="connsiteY2" fmla="*/ 228365 h 908685"/>
              <a:gd name="connsiteX3" fmla="*/ 2227244 w 2379140"/>
              <a:gd name="connsiteY3" fmla="*/ 908685 h 908685"/>
              <a:gd name="connsiteX4" fmla="*/ 0 w 2379140"/>
              <a:gd name="connsiteY4" fmla="*/ 840735 h 908685"/>
              <a:gd name="connsiteX5" fmla="*/ 154635 w 2379140"/>
              <a:gd name="connsiteY5" fmla="*/ 0 h 908685"/>
              <a:gd name="connsiteX6" fmla="*/ 551662 w 2379140"/>
              <a:gd name="connsiteY6" fmla="*/ 24576 h 908685"/>
              <a:gd name="connsiteX0" fmla="*/ 551662 w 2265155"/>
              <a:gd name="connsiteY0" fmla="*/ 24576 h 908685"/>
              <a:gd name="connsiteX1" fmla="*/ 2265155 w 2265155"/>
              <a:gd name="connsiteY1" fmla="*/ 39375 h 908685"/>
              <a:gd name="connsiteX2" fmla="*/ 2241980 w 2265155"/>
              <a:gd name="connsiteY2" fmla="*/ 228365 h 908685"/>
              <a:gd name="connsiteX3" fmla="*/ 2227244 w 2265155"/>
              <a:gd name="connsiteY3" fmla="*/ 908685 h 908685"/>
              <a:gd name="connsiteX4" fmla="*/ 0 w 2265155"/>
              <a:gd name="connsiteY4" fmla="*/ 840735 h 908685"/>
              <a:gd name="connsiteX5" fmla="*/ 154635 w 2265155"/>
              <a:gd name="connsiteY5" fmla="*/ 0 h 908685"/>
              <a:gd name="connsiteX6" fmla="*/ 551662 w 2265155"/>
              <a:gd name="connsiteY6" fmla="*/ 24576 h 908685"/>
              <a:gd name="connsiteX0" fmla="*/ 55166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551662 w 2265155"/>
              <a:gd name="connsiteY6" fmla="*/ 1716 h 885825"/>
              <a:gd name="connsiteX0" fmla="*/ 99362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993622 w 2265155"/>
              <a:gd name="connsiteY6" fmla="*/ 1716 h 885825"/>
              <a:gd name="connsiteX0" fmla="*/ 993622 w 2265155"/>
              <a:gd name="connsiteY0" fmla="*/ 16956 h 901065"/>
              <a:gd name="connsiteX1" fmla="*/ 2265155 w 2265155"/>
              <a:gd name="connsiteY1" fmla="*/ 31755 h 901065"/>
              <a:gd name="connsiteX2" fmla="*/ 2241980 w 2265155"/>
              <a:gd name="connsiteY2" fmla="*/ 220745 h 901065"/>
              <a:gd name="connsiteX3" fmla="*/ 2227244 w 2265155"/>
              <a:gd name="connsiteY3" fmla="*/ 901065 h 901065"/>
              <a:gd name="connsiteX4" fmla="*/ 0 w 2265155"/>
              <a:gd name="connsiteY4" fmla="*/ 833115 h 901065"/>
              <a:gd name="connsiteX5" fmla="*/ 558495 w 2265155"/>
              <a:gd name="connsiteY5" fmla="*/ 0 h 901065"/>
              <a:gd name="connsiteX6" fmla="*/ 993622 w 2265155"/>
              <a:gd name="connsiteY6" fmla="*/ 16956 h 901065"/>
              <a:gd name="connsiteX0" fmla="*/ 467842 w 1739375"/>
              <a:gd name="connsiteY0" fmla="*/ 16956 h 901065"/>
              <a:gd name="connsiteX1" fmla="*/ 1739375 w 1739375"/>
              <a:gd name="connsiteY1" fmla="*/ 31755 h 901065"/>
              <a:gd name="connsiteX2" fmla="*/ 1716200 w 1739375"/>
              <a:gd name="connsiteY2" fmla="*/ 220745 h 901065"/>
              <a:gd name="connsiteX3" fmla="*/ 1701464 w 1739375"/>
              <a:gd name="connsiteY3" fmla="*/ 901065 h 901065"/>
              <a:gd name="connsiteX4" fmla="*/ 0 w 1739375"/>
              <a:gd name="connsiteY4" fmla="*/ 855975 h 901065"/>
              <a:gd name="connsiteX5" fmla="*/ 32715 w 1739375"/>
              <a:gd name="connsiteY5" fmla="*/ 0 h 901065"/>
              <a:gd name="connsiteX6" fmla="*/ 467842 w 1739375"/>
              <a:gd name="connsiteY6" fmla="*/ 16956 h 90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375" h="901065">
                <a:moveTo>
                  <a:pt x="467842" y="16956"/>
                </a:moveTo>
                <a:lnTo>
                  <a:pt x="1739375" y="31755"/>
                </a:lnTo>
                <a:cubicBezTo>
                  <a:pt x="1739270" y="43952"/>
                  <a:pt x="1716305" y="208548"/>
                  <a:pt x="1716200" y="220745"/>
                </a:cubicBezTo>
                <a:lnTo>
                  <a:pt x="1701464" y="901065"/>
                </a:lnTo>
                <a:lnTo>
                  <a:pt x="0" y="855975"/>
                </a:lnTo>
                <a:lnTo>
                  <a:pt x="32715" y="0"/>
                </a:lnTo>
                <a:lnTo>
                  <a:pt x="467842" y="16956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1700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14" y="1389326"/>
            <a:ext cx="1867993" cy="5331337"/>
          </a:xfrm>
          <a:prstGeom prst="rect">
            <a:avLst/>
          </a:prstGeom>
        </p:spPr>
      </p:pic>
      <p:sp>
        <p:nvSpPr>
          <p:cNvPr id="9" name="Line Callout 2 8"/>
          <p:cNvSpPr/>
          <p:nvPr/>
        </p:nvSpPr>
        <p:spPr>
          <a:xfrm>
            <a:off x="3844514" y="1366782"/>
            <a:ext cx="1443852" cy="293206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7209"/>
              <a:gd name="adj6" fmla="val -6419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3844513" y="2010519"/>
            <a:ext cx="1443853" cy="293206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9703"/>
              <a:gd name="adj6" fmla="val -6498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3844513" y="2566476"/>
            <a:ext cx="1443854" cy="366357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49724"/>
              <a:gd name="adj6" fmla="val -4038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Technical areas / offices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3844512" y="3100487"/>
            <a:ext cx="1443855" cy="605252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15979"/>
              <a:gd name="adj6" fmla="val -29232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Pre/post, Surgery,</a:t>
            </a:r>
          </a:p>
          <a:p>
            <a:r>
              <a:rPr lang="is-IS" sz="1200" dirty="0">
                <a:solidFill>
                  <a:schemeClr val="tx1"/>
                </a:solidFill>
              </a:rPr>
              <a:t>Catherization, </a:t>
            </a:r>
          </a:p>
          <a:p>
            <a:r>
              <a:rPr lang="is-IS" sz="1200" dirty="0">
                <a:solidFill>
                  <a:schemeClr val="tx1"/>
                </a:solidFill>
              </a:rPr>
              <a:t>intensive care</a:t>
            </a:r>
          </a:p>
        </p:txBody>
      </p:sp>
      <p:sp>
        <p:nvSpPr>
          <p:cNvPr id="13" name="Line Callout 2 12"/>
          <p:cNvSpPr/>
          <p:nvPr/>
        </p:nvSpPr>
        <p:spPr>
          <a:xfrm>
            <a:off x="3844514" y="3843772"/>
            <a:ext cx="1443853" cy="604653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02671"/>
              <a:gd name="adj6" fmla="val -4240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Infectious diseases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Diagnostic imaging</a:t>
            </a:r>
          </a:p>
          <a:p>
            <a:r>
              <a:rPr lang="is-IS" sz="1200" dirty="0">
                <a:solidFill>
                  <a:schemeClr val="tx1"/>
                </a:solidFill>
              </a:rPr>
              <a:t>Lobby, Cantine</a:t>
            </a:r>
          </a:p>
        </p:txBody>
      </p:sp>
      <p:sp>
        <p:nvSpPr>
          <p:cNvPr id="14" name="Line Callout 2 13"/>
          <p:cNvSpPr/>
          <p:nvPr/>
        </p:nvSpPr>
        <p:spPr>
          <a:xfrm>
            <a:off x="3844514" y="4586213"/>
            <a:ext cx="1443853" cy="610235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Emerg.  Departm.</a:t>
            </a:r>
          </a:p>
          <a:p>
            <a:r>
              <a:rPr lang="is-IS" sz="1200" dirty="0">
                <a:solidFill>
                  <a:schemeClr val="tx1"/>
                </a:solidFill>
              </a:rPr>
              <a:t>Pharmacy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production</a:t>
            </a:r>
          </a:p>
        </p:txBody>
      </p:sp>
      <p:sp>
        <p:nvSpPr>
          <p:cNvPr id="15" name="Line Callout 2 14"/>
          <p:cNvSpPr/>
          <p:nvPr/>
        </p:nvSpPr>
        <p:spPr>
          <a:xfrm>
            <a:off x="3844514" y="5339679"/>
            <a:ext cx="1443853" cy="610235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Sterilization</a:t>
            </a:r>
          </a:p>
          <a:p>
            <a:r>
              <a:rPr lang="is-IS" sz="1200" dirty="0">
                <a:solidFill>
                  <a:schemeClr val="tx1"/>
                </a:solidFill>
              </a:rPr>
              <a:t>Wardrobes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cyclotron</a:t>
            </a:r>
          </a:p>
        </p:txBody>
      </p:sp>
      <p:sp>
        <p:nvSpPr>
          <p:cNvPr id="16" name="Line Callout 2 15"/>
          <p:cNvSpPr/>
          <p:nvPr/>
        </p:nvSpPr>
        <p:spPr>
          <a:xfrm>
            <a:off x="3844514" y="6082689"/>
            <a:ext cx="1443853" cy="610235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200" dirty="0">
                <a:solidFill>
                  <a:schemeClr val="tx1"/>
                </a:solidFill>
              </a:rPr>
              <a:t>Technical ducts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9862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96F24CC-770D-4CF1-8FD9-DF3239DC3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52" y="643466"/>
            <a:ext cx="5334296" cy="55710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21FE9-C439-4802-867B-D80444BDB5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9007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-131071"/>
            <a:ext cx="10515600" cy="1306443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Icelandic Health Care System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27" y="1677125"/>
            <a:ext cx="6577573" cy="504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>
                <a:latin typeface="+mj-lt"/>
              </a:rPr>
              <a:t>Icelandic </a:t>
            </a:r>
            <a:r>
              <a:rPr lang="is-IS" b="1" dirty="0" err="1">
                <a:latin typeface="+mj-lt"/>
              </a:rPr>
              <a:t>population</a:t>
            </a:r>
            <a:r>
              <a:rPr lang="is-IS" b="1" dirty="0">
                <a:latin typeface="+mj-lt"/>
              </a:rPr>
              <a:t> 389.000</a:t>
            </a:r>
            <a:r>
              <a:rPr lang="is-IS" i="1" dirty="0">
                <a:latin typeface="+mj-lt"/>
              </a:rPr>
              <a:t> </a:t>
            </a:r>
            <a:r>
              <a:rPr lang="is-IS" sz="900" i="1" dirty="0">
                <a:latin typeface="+mj-lt"/>
              </a:rPr>
              <a:t>(Jan. 2025)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249.000 in the capital area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is-IS" sz="2000" dirty="0">
              <a:latin typeface="+mj-lt"/>
            </a:endParaRPr>
          </a:p>
          <a:p>
            <a:pPr marL="0" indent="0">
              <a:buNone/>
            </a:pPr>
            <a:r>
              <a:rPr lang="is-IS" b="1" dirty="0">
                <a:latin typeface="+mj-lt"/>
              </a:rPr>
              <a:t>Health sector counts for 8,74% of GDP </a:t>
            </a:r>
          </a:p>
          <a:p>
            <a:pPr marL="0" indent="0">
              <a:buNone/>
            </a:pPr>
            <a:endParaRPr lang="is-IS" b="1" dirty="0">
              <a:latin typeface="+mj-lt"/>
            </a:endParaRPr>
          </a:p>
          <a:p>
            <a:pPr marL="0" indent="0">
              <a:buNone/>
            </a:pPr>
            <a:r>
              <a:rPr lang="is-IS" b="1" dirty="0">
                <a:latin typeface="+mj-lt"/>
              </a:rPr>
              <a:t>Financing of health services</a:t>
            </a:r>
          </a:p>
          <a:p>
            <a:pPr marL="457200" lvl="1" indent="-457200">
              <a:spcBef>
                <a:spcPts val="1200"/>
              </a:spcBef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83,7% through taxes </a:t>
            </a:r>
            <a:r>
              <a:rPr lang="is-IS" sz="2000" dirty="0" err="1">
                <a:latin typeface="+mj-lt"/>
              </a:rPr>
              <a:t>and</a:t>
            </a:r>
            <a:r>
              <a:rPr lang="is-IS" sz="2000" dirty="0">
                <a:latin typeface="+mj-lt"/>
              </a:rPr>
              <a:t> 16,3% by individuals </a:t>
            </a:r>
            <a:endParaRPr lang="is-IS" sz="2000" i="1" dirty="0">
              <a:latin typeface="+mj-lt"/>
            </a:endParaRPr>
          </a:p>
          <a:p>
            <a:pPr marL="838200" lvl="1" indent="-381000">
              <a:buFont typeface="Arial" pitchFamily="34" charset="0"/>
              <a:buChar char="•"/>
            </a:pPr>
            <a:endParaRPr lang="is-IS" sz="2000" dirty="0">
              <a:latin typeface="+mj-lt"/>
            </a:endParaRPr>
          </a:p>
          <a:p>
            <a:pPr marL="457200" indent="-457200"/>
            <a:r>
              <a:rPr lang="is-IS" b="1" dirty="0">
                <a:latin typeface="+mj-lt"/>
              </a:rPr>
              <a:t>Good clinical results in </a:t>
            </a:r>
            <a:r>
              <a:rPr lang="is-IS" b="1" dirty="0" err="1">
                <a:latin typeface="+mj-lt"/>
              </a:rPr>
              <a:t>comparison</a:t>
            </a:r>
            <a:r>
              <a:rPr lang="is-IS" b="1" dirty="0">
                <a:latin typeface="+mj-lt"/>
              </a:rPr>
              <a:t> </a:t>
            </a:r>
            <a:r>
              <a:rPr lang="is-IS" b="1" dirty="0" err="1">
                <a:latin typeface="+mj-lt"/>
              </a:rPr>
              <a:t>to</a:t>
            </a:r>
            <a:r>
              <a:rPr lang="is-IS" b="1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is-IS" b="1" dirty="0">
                <a:latin typeface="+mj-lt"/>
              </a:rPr>
              <a:t>      other OECD nations</a:t>
            </a:r>
          </a:p>
          <a:p>
            <a:endParaRPr lang="en-US" sz="1700" dirty="0"/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7020171" y="1912254"/>
            <a:ext cx="4874786" cy="3337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2394" y="5803336"/>
            <a:ext cx="4663242" cy="81194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457200" indent="-457200" algn="ctr"/>
            <a:r>
              <a:rPr lang="is-IS" sz="1600" b="1" dirty="0">
                <a:latin typeface="+mj-lt"/>
              </a:rPr>
              <a:t>Good access to services </a:t>
            </a:r>
            <a:endParaRPr lang="en-GB" sz="1600" b="1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marR="0" lvl="0" indent="0" defTabSz="914400" fontAlgn="base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01782" y="166255"/>
            <a:ext cx="10056668" cy="1347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Low cancer incidence and mortality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Iceland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A7F37-EA47-4CDA-8F86-8BA62DEB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FEEA4-E2D4-7001-2805-9559D90E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566862"/>
            <a:ext cx="6905625" cy="37242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44" y="708412"/>
            <a:ext cx="10673283" cy="927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Low heart attack </a:t>
            </a:r>
            <a:r>
              <a:rPr lang="en-US" sz="3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and </a:t>
            </a:r>
            <a:r>
              <a:rPr lang="en-US" sz="3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Ischaemic</a:t>
            </a:r>
            <a:r>
              <a:rPr lang="en-US" sz="38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heart disease mortality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Iceland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 OECD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6AEA-8D4F-48CC-9A95-E7D50A36D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30BBB-859E-5E02-D66A-20025A70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45" y="596032"/>
            <a:ext cx="2863342" cy="626196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9322" y="184472"/>
            <a:ext cx="9607771" cy="1387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Low stroke mortality</a:t>
            </a:r>
            <a:b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Iceland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2BFCB-FCD4-46E1-B5E4-88840D2F4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872CD-AE9B-7E71-3B90-3D9DC97A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312" y="849086"/>
            <a:ext cx="2838464" cy="60089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númersstaðgengill 1">
            <a:extLst>
              <a:ext uri="{FF2B5EF4-FFF2-40B4-BE49-F238E27FC236}">
                <a16:creationId xmlns:a16="http://schemas.microsoft.com/office/drawing/2014/main" id="{3C6902A9-3B3E-4507-BE58-80C4B0265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16674-77CE-4F8D-A577-F83E2D1FC7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41554EE8-6467-4AFC-9CEE-EF7A988E5460}"/>
              </a:ext>
            </a:extLst>
          </p:cNvPr>
          <p:cNvSpPr txBox="1"/>
          <p:nvPr/>
        </p:nvSpPr>
        <p:spPr>
          <a:xfrm>
            <a:off x="229353" y="259225"/>
            <a:ext cx="796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LOW COVID-19 MORTALITY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FC308-EE4E-4DE4-7E1D-68572A8F7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785937"/>
            <a:ext cx="6477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-131071"/>
            <a:ext cx="10515600" cy="1306443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Icelandic Health Care System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07661"/>
            <a:ext cx="8232649" cy="5044350"/>
          </a:xfrm>
        </p:spPr>
        <p:txBody>
          <a:bodyPr>
            <a:normAutofit/>
          </a:bodyPr>
          <a:lstStyle/>
          <a:p>
            <a:r>
              <a:rPr lang="is-IS" b="1" dirty="0">
                <a:latin typeface="+mj-lt"/>
              </a:rPr>
              <a:t>One university hospital </a:t>
            </a:r>
          </a:p>
          <a:p>
            <a:r>
              <a:rPr lang="is-IS" b="1" dirty="0">
                <a:latin typeface="+mj-lt"/>
              </a:rPr>
              <a:t>One teaching hospital</a:t>
            </a:r>
          </a:p>
          <a:p>
            <a:r>
              <a:rPr lang="is-IS" b="1" dirty="0" err="1">
                <a:latin typeface="+mj-lt"/>
              </a:rPr>
              <a:t>Several</a:t>
            </a:r>
            <a:r>
              <a:rPr lang="is-IS" b="1" dirty="0">
                <a:latin typeface="+mj-lt"/>
              </a:rPr>
              <a:t> small </a:t>
            </a:r>
            <a:r>
              <a:rPr lang="is-IS" b="1" dirty="0" err="1">
                <a:latin typeface="+mj-lt"/>
              </a:rPr>
              <a:t>rural</a:t>
            </a:r>
            <a:r>
              <a:rPr lang="is-IS" b="1" dirty="0">
                <a:latin typeface="+mj-lt"/>
              </a:rPr>
              <a:t> </a:t>
            </a:r>
            <a:r>
              <a:rPr lang="is-IS" b="1" dirty="0" err="1">
                <a:latin typeface="+mj-lt"/>
              </a:rPr>
              <a:t>hospitals</a:t>
            </a:r>
            <a:r>
              <a:rPr lang="is-IS" dirty="0">
                <a:latin typeface="+mj-lt"/>
              </a:rPr>
              <a:t>, primary care, nursing homes</a:t>
            </a:r>
          </a:p>
          <a:p>
            <a:r>
              <a:rPr lang="is-IS" b="1" dirty="0">
                <a:latin typeface="+mj-lt"/>
              </a:rPr>
              <a:t>Primary health care centres</a:t>
            </a:r>
          </a:p>
          <a:p>
            <a:r>
              <a:rPr lang="is-IS" b="1" dirty="0">
                <a:latin typeface="+mj-lt"/>
              </a:rPr>
              <a:t>Private practices</a:t>
            </a:r>
            <a:endParaRPr lang="is-IS" dirty="0">
              <a:latin typeface="+mj-lt"/>
            </a:endParaRPr>
          </a:p>
          <a:p>
            <a:r>
              <a:rPr lang="is-IS" b="1" dirty="0">
                <a:latin typeface="+mj-lt"/>
              </a:rPr>
              <a:t>Financing</a:t>
            </a:r>
          </a:p>
          <a:p>
            <a:pPr lvl="1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National health insurance</a:t>
            </a:r>
          </a:p>
          <a:p>
            <a:pPr lvl="1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Fixed budgets</a:t>
            </a:r>
          </a:p>
          <a:p>
            <a:pPr lvl="1">
              <a:buFont typeface="Arial" pitchFamily="34" charset="0"/>
              <a:buChar char="•"/>
            </a:pPr>
            <a:r>
              <a:rPr lang="is-IS" sz="2000" dirty="0">
                <a:latin typeface="+mj-lt"/>
              </a:rPr>
              <a:t>Fee for service, private practices</a:t>
            </a:r>
          </a:p>
          <a:p>
            <a:r>
              <a:rPr lang="is-IS" b="1" dirty="0">
                <a:latin typeface="+mj-lt"/>
              </a:rPr>
              <a:t>EHR </a:t>
            </a:r>
            <a:r>
              <a:rPr lang="is-IS" b="1" dirty="0" err="1">
                <a:latin typeface="+mj-lt"/>
              </a:rPr>
              <a:t>and</a:t>
            </a:r>
            <a:r>
              <a:rPr lang="is-IS" b="1" dirty="0">
                <a:latin typeface="+mj-lt"/>
              </a:rPr>
              <a:t> </a:t>
            </a:r>
            <a:r>
              <a:rPr lang="is-IS" b="1" dirty="0" err="1">
                <a:latin typeface="+mj-lt"/>
              </a:rPr>
              <a:t>diverse</a:t>
            </a:r>
            <a:r>
              <a:rPr lang="is-IS" b="1" dirty="0">
                <a:latin typeface="+mj-lt"/>
              </a:rPr>
              <a:t> </a:t>
            </a:r>
            <a:r>
              <a:rPr lang="is-IS" b="1" u="sng" dirty="0">
                <a:latin typeface="+mj-lt"/>
              </a:rPr>
              <a:t>clinical</a:t>
            </a:r>
            <a:r>
              <a:rPr lang="is-IS" b="1" dirty="0">
                <a:latin typeface="+mj-lt"/>
              </a:rPr>
              <a:t> information systems</a:t>
            </a:r>
          </a:p>
          <a:p>
            <a:r>
              <a:rPr lang="is-IS" b="1" dirty="0">
                <a:latin typeface="+mj-lt"/>
              </a:rPr>
              <a:t>OeBS system for financial and HR processes</a:t>
            </a:r>
          </a:p>
          <a:p>
            <a:endParaRPr lang="en-US" sz="1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fld id="{BE1A9339-136E-465C-A5E3-3CA280A0FB04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t>9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626B5-920A-4CD7-A968-C55D14B5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4808385"/>
            <a:ext cx="2063450" cy="14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2684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-þ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þ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þ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3807</TotalTime>
  <Words>591</Words>
  <Application>Microsoft Office PowerPoint</Application>
  <PresentationFormat>Widescreen</PresentationFormat>
  <Paragraphs>157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Georgia</vt:lpstr>
      <vt:lpstr>~5778786</vt:lpstr>
      <vt:lpstr>1_~5778786</vt:lpstr>
      <vt:lpstr>Office Theme</vt:lpstr>
      <vt:lpstr>PowerPoint Presentation</vt:lpstr>
      <vt:lpstr>Agenda</vt:lpstr>
      <vt:lpstr>Health care in Iceland</vt:lpstr>
      <vt:lpstr>The Icelandic Health Care System</vt:lpstr>
      <vt:lpstr>Low cancer incidence and mortality Iceland vs. OECD </vt:lpstr>
      <vt:lpstr>Low heart attack and Ischaemic heart disease mortality Iceland vs. OECD </vt:lpstr>
      <vt:lpstr>Low stroke mortality Iceland vs. OECD </vt:lpstr>
      <vt:lpstr>PowerPoint Presentation</vt:lpstr>
      <vt:lpstr>The Icelandic Health Care System</vt:lpstr>
      <vt:lpstr>PowerPoint Presentation</vt:lpstr>
      <vt:lpstr>PowerPoint Presentation</vt:lpstr>
      <vt:lpstr>LANDSPITALI - HRINGBRAUT</vt:lpstr>
      <vt:lpstr>LANDSPITALI  - FOSSVOGUR</vt:lpstr>
      <vt:lpstr>PowerPoint Presentation</vt:lpstr>
      <vt:lpstr>Landspitali  </vt:lpstr>
      <vt:lpstr>Clinical Service (2023) </vt:lpstr>
      <vt:lpstr>PowerPoint Presentation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30 % of Icelanders every year</vt:lpstr>
      <vt:lpstr>Average length of stay (days)</vt:lpstr>
      <vt:lpstr>Number of visits to emergency units</vt:lpstr>
      <vt:lpstr>surgery</vt:lpstr>
      <vt:lpstr>Over 70% of all births in Iceland occur at Landspitali</vt:lpstr>
      <vt:lpstr>Inpatients; main Diagnostic CatHegories  (of the DRG system)</vt:lpstr>
      <vt:lpstr>Quality indicators: Births</vt:lpstr>
      <vt:lpstr>Quality indicators: Neurology Stroke, mortality within 30 days from admission</vt:lpstr>
      <vt:lpstr>NEW HOSPITAL BUILDING </vt:lpstr>
      <vt:lpstr>LANDSPITALI – 1. PHASE</vt:lpstr>
      <vt:lpstr>Landspítali – Acute Core / Treatment areas /Bed Wards – 58.500 m² 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Elísabet Guðmundsdóttir</dc:creator>
  <cp:lastModifiedBy>Lovísa Sigfúsdóttir</cp:lastModifiedBy>
  <cp:revision>384</cp:revision>
  <cp:lastPrinted>2020-03-06T11:45:33Z</cp:lastPrinted>
  <dcterms:created xsi:type="dcterms:W3CDTF">2014-11-04T10:06:03Z</dcterms:created>
  <dcterms:modified xsi:type="dcterms:W3CDTF">2025-06-04T10:37:57Z</dcterms:modified>
</cp:coreProperties>
</file>