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8" r:id="rId15"/>
    <p:sldId id="270" r:id="rId16"/>
    <p:sldId id="271" r:id="rId17"/>
    <p:sldId id="277" r:id="rId18"/>
    <p:sldId id="276" r:id="rId19"/>
    <p:sldId id="272" r:id="rId20"/>
  </p:sldIdLst>
  <p:sldSz cx="9144000" cy="6858000" type="screen4x3"/>
  <p:notesSz cx="6781800" cy="99187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592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2560" autoAdjust="0"/>
  </p:normalViewPr>
  <p:slideViewPr>
    <p:cSldViewPr>
      <p:cViewPr varScale="1">
        <p:scale>
          <a:sx n="88" d="100"/>
          <a:sy n="88" d="100"/>
        </p:scale>
        <p:origin x="-6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BFC25D-DACB-48EB-82DB-2C98FC8BB704}" type="datetimeFigureOut">
              <a:rPr lang="is-IS" smtClean="0"/>
              <a:pPr/>
              <a:t>21.04.2010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A1B744-4CBC-4E11-9B91-5F13CFDD2660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1451" y="0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3F9BBD-B459-4BE7-B40E-B037914FB0AF}" type="datetimeFigureOut">
              <a:rPr lang="is-IS" smtClean="0"/>
              <a:pPr/>
              <a:t>21.04.2010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8180" y="4711383"/>
            <a:ext cx="542544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1451" y="9421044"/>
            <a:ext cx="2938780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7E88A-A2DC-4A05-9EAA-0A04DA913D31}" type="slidenum">
              <a:rPr lang="is-IS" smtClean="0"/>
              <a:pPr/>
              <a:t>‹#›</a:t>
            </a:fld>
            <a:endParaRPr lang="is-I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7E88A-A2DC-4A05-9EAA-0A04DA913D31}" type="slidenum">
              <a:rPr lang="is-IS" smtClean="0"/>
              <a:pPr/>
              <a:t>1</a:t>
            </a:fld>
            <a:endParaRPr lang="is-I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7E88A-A2DC-4A05-9EAA-0A04DA913D31}" type="slidenum">
              <a:rPr lang="is-IS" smtClean="0"/>
              <a:pPr/>
              <a:t>2</a:t>
            </a:fld>
            <a:endParaRPr lang="is-I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s-I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7E88A-A2DC-4A05-9EAA-0A04DA913D31}" type="slidenum">
              <a:rPr lang="is-IS" smtClean="0"/>
              <a:pPr/>
              <a:t>18</a:t>
            </a:fld>
            <a:endParaRPr lang="is-I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DD36A-AE44-41F7-9418-A6769FEA853A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8CD19-316D-4515-A21D-049297153A2F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795AE-4937-48E3-8528-EF4F2153CEEF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is-I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805014" cy="365125"/>
          </a:xfrm>
        </p:spPr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B804D-71F4-47C5-85BE-BFF7B9BDA618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6F325-F489-4BFE-A94A-9D91729BCCCC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1A7A-086A-4BBC-824A-427600597212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D491A-B5A7-4EEF-BDFE-46742D32C43E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E614D-A083-43FA-ACA2-4E465FB55FF5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BB1C1-A97C-4D56-A8D1-93DFF61D7B6A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s-I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F073B-A57C-4244-A446-DC7D9F48DA10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s-I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s-I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6B29C-A58A-46D6-B012-07DF4FE21F3F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 dirty="0" smtClean="0"/>
              <a:t>Ársfundur 2010</a:t>
            </a:r>
            <a:endParaRPr lang="is-I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733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C055E3-3BA6-4D86-996E-43FD4F1F80D7}" type="slidenum">
              <a:rPr lang="is-IS" smtClean="0"/>
              <a:pPr/>
              <a:t>‹#›</a:t>
            </a:fld>
            <a:endParaRPr lang="is-I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0" y="6786561"/>
            <a:ext cx="9144000" cy="45719"/>
          </a:xfrm>
          <a:prstGeom prst="rect">
            <a:avLst/>
          </a:prstGeom>
          <a:solidFill>
            <a:srgbClr val="E65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 flipV="1">
            <a:off x="0" y="6715148"/>
            <a:ext cx="9144000" cy="45719"/>
          </a:xfrm>
          <a:prstGeom prst="rect">
            <a:avLst/>
          </a:prstGeom>
          <a:solidFill>
            <a:srgbClr val="E65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dirty="0"/>
          </a:p>
        </p:txBody>
      </p:sp>
      <p:pic>
        <p:nvPicPr>
          <p:cNvPr id="9" name="Picture 3" descr="C:\My Documents\Lógó\LHS_isl_lit_RGB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501090" y="6286520"/>
            <a:ext cx="500065" cy="33619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E6592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My Documents\__Árskýrsla LSH 2010\Glærur v ársfundinn 2010\bygging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1" y="4447502"/>
            <a:ext cx="8715437" cy="2339084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8929718" y="0"/>
            <a:ext cx="222215" cy="6858000"/>
          </a:xfrm>
          <a:prstGeom prst="rect">
            <a:avLst/>
          </a:prstGeom>
          <a:solidFill>
            <a:srgbClr val="E65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14282" cy="6858000"/>
          </a:xfrm>
          <a:prstGeom prst="rect">
            <a:avLst/>
          </a:prstGeom>
          <a:solidFill>
            <a:srgbClr val="E65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14290"/>
          </a:xfrm>
          <a:prstGeom prst="rect">
            <a:avLst/>
          </a:prstGeom>
          <a:solidFill>
            <a:srgbClr val="E65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" y="6643710"/>
            <a:ext cx="9144000" cy="214290"/>
          </a:xfrm>
          <a:prstGeom prst="rect">
            <a:avLst/>
          </a:prstGeom>
          <a:solidFill>
            <a:srgbClr val="E65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dirty="0">
              <a:solidFill>
                <a:schemeClr val="tx1"/>
              </a:solidFill>
            </a:endParaRPr>
          </a:p>
        </p:txBody>
      </p:sp>
      <p:pic>
        <p:nvPicPr>
          <p:cNvPr id="1028" name="Picture 4" descr="C:\My Documents\__Árskýrsla LSH 2010\Glærur v ársfundinn 2010\landspitali borðin copy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-571528"/>
            <a:ext cx="1490663" cy="2011362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1500166" y="2285992"/>
            <a:ext cx="6357982" cy="173380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n-US" sz="4800" b="1" baseline="30000" dirty="0" err="1" smtClean="0">
                <a:latin typeface="Arial Black" pitchFamily="34" charset="0"/>
              </a:rPr>
              <a:t>Ársreikningur</a:t>
            </a:r>
            <a:r>
              <a:rPr lang="en-US" sz="4800" b="1" baseline="30000" dirty="0" smtClean="0">
                <a:latin typeface="Arial Black" pitchFamily="34" charset="0"/>
              </a:rPr>
              <a:t> LSH 2010</a:t>
            </a:r>
          </a:p>
          <a:p>
            <a:endParaRPr lang="en-US" sz="4800" b="1" baseline="30000" dirty="0" smtClean="0">
              <a:latin typeface="Arial Black" pitchFamily="34" charset="0"/>
            </a:endParaRPr>
          </a:p>
          <a:p>
            <a:r>
              <a:rPr lang="en-US" sz="3200" b="1" baseline="30000" dirty="0" smtClean="0">
                <a:latin typeface="Arial Black" pitchFamily="34" charset="0"/>
              </a:rPr>
              <a:t>Anna </a:t>
            </a:r>
            <a:r>
              <a:rPr lang="en-US" sz="3200" b="1" baseline="30000" dirty="0" err="1" smtClean="0">
                <a:latin typeface="Arial Black" pitchFamily="34" charset="0"/>
              </a:rPr>
              <a:t>Lilja</a:t>
            </a:r>
            <a:r>
              <a:rPr lang="en-US" sz="3200" b="1" baseline="30000" dirty="0" smtClean="0">
                <a:latin typeface="Arial Black" pitchFamily="34" charset="0"/>
              </a:rPr>
              <a:t> </a:t>
            </a:r>
            <a:r>
              <a:rPr lang="en-US" sz="3200" b="1" baseline="30000" dirty="0" err="1" smtClean="0">
                <a:latin typeface="Arial Black" pitchFamily="34" charset="0"/>
              </a:rPr>
              <a:t>Gunnarsdóttir</a:t>
            </a:r>
            <a:endParaRPr lang="en-US" sz="3200" b="1" baseline="30000" dirty="0" smtClean="0">
              <a:latin typeface="Arial Black" pitchFamily="34" charset="0"/>
            </a:endParaRPr>
          </a:p>
          <a:p>
            <a:r>
              <a:rPr lang="en-US" sz="3200" b="1" baseline="30000" dirty="0" err="1" smtClean="0">
                <a:latin typeface="Arial Black" pitchFamily="34" charset="0"/>
              </a:rPr>
              <a:t>framkvæmdastjóri</a:t>
            </a:r>
            <a:r>
              <a:rPr lang="en-US" sz="3200" b="1" baseline="30000" dirty="0" smtClean="0">
                <a:latin typeface="Arial Black" pitchFamily="34" charset="0"/>
              </a:rPr>
              <a:t> </a:t>
            </a:r>
            <a:r>
              <a:rPr lang="en-US" sz="3200" b="1" baseline="30000" dirty="0" err="1" smtClean="0">
                <a:latin typeface="Arial Black" pitchFamily="34" charset="0"/>
              </a:rPr>
              <a:t>fjármálasviðs</a:t>
            </a:r>
            <a:endParaRPr lang="en-US" sz="3200" b="1" baseline="30000" dirty="0">
              <a:latin typeface="Arial Black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 flipH="1" flipV="1">
            <a:off x="8786842" y="6357958"/>
            <a:ext cx="142844" cy="500042"/>
          </a:xfrm>
          <a:prstGeom prst="rect">
            <a:avLst/>
          </a:prstGeom>
          <a:solidFill>
            <a:srgbClr val="E659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s-IS" dirty="0">
              <a:solidFill>
                <a:schemeClr val="tx1"/>
              </a:solidFill>
            </a:endParaRPr>
          </a:p>
        </p:txBody>
      </p:sp>
      <p:pic>
        <p:nvPicPr>
          <p:cNvPr id="1029" name="Picture 5" descr="C:\My Documents\__Árskýrsla LSH 2010\Glærur v ársfundinn 2010\vector_starfsfolk copy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5572140"/>
            <a:ext cx="3000396" cy="1220060"/>
          </a:xfrm>
          <a:prstGeom prst="rect">
            <a:avLst/>
          </a:prstGeom>
          <a:noFill/>
        </p:spPr>
      </p:pic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285720" y="6356350"/>
            <a:ext cx="1000132" cy="365125"/>
          </a:xfrm>
        </p:spPr>
        <p:txBody>
          <a:bodyPr/>
          <a:lstStyle/>
          <a:p>
            <a:fld id="{3D7A6A74-409F-41B3-9852-410A3C62ADD9}" type="datetime1">
              <a:rPr lang="is-IS" smtClean="0">
                <a:solidFill>
                  <a:schemeClr val="bg1"/>
                </a:solidFill>
              </a:rPr>
              <a:pPr/>
              <a:t>21.04.2010</a:t>
            </a:fld>
            <a:endParaRPr lang="is-I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dirty="0" smtClean="0"/>
              <a:t>Ársfundur 2010</a:t>
            </a:r>
            <a:endParaRPr lang="is-I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10</a:t>
            </a:fld>
            <a:endParaRPr lang="is-IS" dirty="0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36912"/>
            <a:ext cx="8715436" cy="5906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Rectangle 11"/>
          <p:cNvSpPr/>
          <p:nvPr/>
        </p:nvSpPr>
        <p:spPr>
          <a:xfrm>
            <a:off x="642910" y="5572140"/>
            <a:ext cx="78581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 err="1" smtClean="0"/>
              <a:t>Heimild</a:t>
            </a:r>
            <a:r>
              <a:rPr lang="en-US" sz="1400" dirty="0" smtClean="0"/>
              <a:t>: </a:t>
            </a:r>
            <a:r>
              <a:rPr lang="en-US" sz="1400" dirty="0" err="1" smtClean="0"/>
              <a:t>Þjóðhagsreikningar</a:t>
            </a:r>
            <a:r>
              <a:rPr lang="en-US" sz="1400" dirty="0" smtClean="0"/>
              <a:t> - </a:t>
            </a:r>
            <a:r>
              <a:rPr lang="en-US" sz="1400" dirty="0" err="1" smtClean="0"/>
              <a:t>Fjármál</a:t>
            </a:r>
            <a:r>
              <a:rPr lang="en-US" sz="1400" dirty="0" smtClean="0"/>
              <a:t> </a:t>
            </a:r>
            <a:r>
              <a:rPr lang="en-US" sz="1400" dirty="0" err="1" smtClean="0"/>
              <a:t>hins</a:t>
            </a:r>
            <a:r>
              <a:rPr lang="en-US" sz="1400" dirty="0" smtClean="0"/>
              <a:t> </a:t>
            </a:r>
            <a:r>
              <a:rPr lang="en-US" sz="1400" dirty="0" err="1" smtClean="0"/>
              <a:t>opinbera</a:t>
            </a:r>
            <a:r>
              <a:rPr lang="en-US" sz="1400" dirty="0" smtClean="0"/>
              <a:t> 2009, </a:t>
            </a:r>
            <a:r>
              <a:rPr lang="en-US" sz="1400" dirty="0" err="1" smtClean="0"/>
              <a:t>bráðabirgðauppgjör</a:t>
            </a:r>
            <a:r>
              <a:rPr lang="en-US" sz="1400" dirty="0" smtClean="0"/>
              <a:t> (</a:t>
            </a:r>
            <a:r>
              <a:rPr lang="en-US" sz="1400" dirty="0" err="1" smtClean="0"/>
              <a:t>Hagstofan</a:t>
            </a:r>
            <a:r>
              <a:rPr lang="en-US" sz="1400" dirty="0" smtClean="0"/>
              <a:t>, mars 2010)</a:t>
            </a:r>
          </a:p>
          <a:p>
            <a:pPr algn="ctr"/>
            <a:r>
              <a:rPr lang="en-US" sz="1400" dirty="0" smtClean="0"/>
              <a:t>*</a:t>
            </a:r>
            <a:r>
              <a:rPr lang="en-US" sz="1400" dirty="0" err="1" smtClean="0"/>
              <a:t>Árið</a:t>
            </a:r>
            <a:r>
              <a:rPr lang="en-US" sz="1400" dirty="0" smtClean="0"/>
              <a:t> 2009 </a:t>
            </a:r>
            <a:r>
              <a:rPr lang="en-US" sz="1400" dirty="0" err="1" smtClean="0"/>
              <a:t>leiðrétt</a:t>
            </a:r>
            <a:r>
              <a:rPr lang="en-US" sz="1400" dirty="0" smtClean="0"/>
              <a:t> </a:t>
            </a:r>
            <a:r>
              <a:rPr lang="en-US" sz="1400" dirty="0" err="1" smtClean="0"/>
              <a:t>m.v</a:t>
            </a:r>
            <a:r>
              <a:rPr lang="en-US" sz="1400" dirty="0" smtClean="0"/>
              <a:t>. </a:t>
            </a:r>
            <a:r>
              <a:rPr lang="en-US" sz="1400" dirty="0" err="1" smtClean="0"/>
              <a:t>tilfærslu</a:t>
            </a:r>
            <a:r>
              <a:rPr lang="en-US" sz="1400" dirty="0" smtClean="0"/>
              <a:t> </a:t>
            </a:r>
            <a:r>
              <a:rPr lang="en-US" sz="1400" dirty="0" err="1" smtClean="0"/>
              <a:t>fjármuna</a:t>
            </a:r>
            <a:r>
              <a:rPr lang="en-US" sz="1400" dirty="0" smtClean="0"/>
              <a:t> </a:t>
            </a:r>
            <a:r>
              <a:rPr lang="en-US" sz="1400" dirty="0" err="1" smtClean="0"/>
              <a:t>frá</a:t>
            </a:r>
            <a:r>
              <a:rPr lang="en-US" sz="1400" dirty="0" smtClean="0"/>
              <a:t> LSH </a:t>
            </a:r>
            <a:r>
              <a:rPr lang="en-US" sz="1400" dirty="0" err="1" smtClean="0"/>
              <a:t>til</a:t>
            </a:r>
            <a:r>
              <a:rPr lang="en-US" sz="1400" dirty="0" smtClean="0"/>
              <a:t> </a:t>
            </a:r>
            <a:r>
              <a:rPr lang="en-US" sz="1400" dirty="0" err="1" smtClean="0"/>
              <a:t>Sjúkratrygginga</a:t>
            </a:r>
            <a:r>
              <a:rPr lang="en-US" sz="1400" dirty="0" smtClean="0"/>
              <a:t> </a:t>
            </a:r>
            <a:r>
              <a:rPr lang="en-US" sz="1400" dirty="0" err="1" smtClean="0"/>
              <a:t>vegna</a:t>
            </a:r>
            <a:r>
              <a:rPr lang="en-US" sz="1400" dirty="0" smtClean="0"/>
              <a:t> S-</a:t>
            </a:r>
            <a:r>
              <a:rPr lang="en-US" sz="1400" dirty="0" err="1" smtClean="0"/>
              <a:t>lyfja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11</a:t>
            </a:fld>
            <a:endParaRPr lang="is-IS"/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208" y="214290"/>
            <a:ext cx="8708510" cy="601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12</a:t>
            </a:fld>
            <a:endParaRPr lang="is-I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13</a:t>
            </a:fld>
            <a:endParaRPr lang="is-IS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96312" y="214290"/>
            <a:ext cx="8733406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14</a:t>
            </a:fld>
            <a:endParaRPr lang="is-I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24299" cy="6072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b="1" dirty="0" smtClean="0"/>
              <a:t>Gróft yfirlit um rekstur LSH </a:t>
            </a:r>
            <a:br>
              <a:rPr lang="is-IS" b="1" dirty="0" smtClean="0"/>
            </a:br>
            <a:r>
              <a:rPr lang="is-IS" b="1" dirty="0" smtClean="0"/>
              <a:t>2008, 2009 og 2010</a:t>
            </a:r>
            <a:endParaRPr lang="is-I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15</a:t>
            </a:fld>
            <a:endParaRPr lang="is-IS"/>
          </a:p>
        </p:txBody>
      </p:sp>
      <p:sp>
        <p:nvSpPr>
          <p:cNvPr id="9" name="Rectangle 222"/>
          <p:cNvSpPr>
            <a:spLocks noChangeArrowheads="1"/>
          </p:cNvSpPr>
          <p:nvPr/>
        </p:nvSpPr>
        <p:spPr bwMode="auto">
          <a:xfrm>
            <a:off x="571472" y="5715016"/>
            <a:ext cx="8135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rgbClr val="D50044"/>
              </a:buClr>
              <a:buFont typeface="Wingdings" pitchFamily="2" charset="2"/>
              <a:buChar char="§"/>
            </a:pPr>
            <a:r>
              <a:rPr lang="is-IS" dirty="0"/>
              <a:t>Fjárlög gera ráð fyrir 5% hækkun verðlags og </a:t>
            </a:r>
            <a:r>
              <a:rPr lang="is-IS" dirty="0" smtClean="0"/>
              <a:t>óbreyttri </a:t>
            </a:r>
            <a:r>
              <a:rPr lang="is-IS" dirty="0"/>
              <a:t>stöðu krónunnar</a:t>
            </a:r>
          </a:p>
          <a:p>
            <a:pPr eaLnBrk="0" hangingPunct="0">
              <a:spcBef>
                <a:spcPct val="20000"/>
              </a:spcBef>
              <a:buClr>
                <a:srgbClr val="D50044"/>
              </a:buClr>
              <a:buFont typeface="Wingdings" pitchFamily="2" charset="2"/>
              <a:buChar char="§"/>
            </a:pPr>
            <a:r>
              <a:rPr lang="is-IS" dirty="0"/>
              <a:t>Ekki gert ráð fyrir nýjum kjarasamningum.</a:t>
            </a:r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7" y="1643050"/>
            <a:ext cx="7226718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16</a:t>
            </a:fld>
            <a:endParaRPr lang="is-IS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1681" y="214290"/>
            <a:ext cx="8708037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17</a:t>
            </a:fld>
            <a:endParaRPr lang="is-I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683375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18</a:t>
            </a:fld>
            <a:endParaRPr lang="is-I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14283" y="194974"/>
            <a:ext cx="8715436" cy="6091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s-IS" b="1" dirty="0" smtClean="0"/>
              <a:t>Landspítali – horfum fram á veginn</a:t>
            </a:r>
            <a:endParaRPr lang="is-I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19</a:t>
            </a:fld>
            <a:endParaRPr lang="is-I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Font typeface="Wingdings" pitchFamily="2" charset="2"/>
              <a:buChar char="n"/>
            </a:pPr>
            <a:r>
              <a:rPr lang="is-IS" sz="2400" i="1" dirty="0" smtClean="0">
                <a:solidFill>
                  <a:srgbClr val="7F7F7F"/>
                </a:solidFill>
              </a:rPr>
              <a:t>Umtalsverður rekstrarlegur ávinningur á LSH. Faglegur metnaður og vísindastarf til fyrirmyndar í alþjóðlegum samanburði. </a:t>
            </a:r>
          </a:p>
          <a:p>
            <a:pPr lvl="1">
              <a:buFont typeface="Wingdings" pitchFamily="2" charset="2"/>
              <a:buChar char="n"/>
            </a:pPr>
            <a:r>
              <a:rPr lang="is-IS" sz="2400" i="1" dirty="0" smtClean="0">
                <a:solidFill>
                  <a:srgbClr val="7F7F7F"/>
                </a:solidFill>
              </a:rPr>
              <a:t>Samvinna sérfræðinga í klínísku starfi og sérfræðinga í fjármálum og rekstri lykilatriði. </a:t>
            </a:r>
          </a:p>
          <a:p>
            <a:pPr lvl="1">
              <a:buFont typeface="Wingdings" pitchFamily="2" charset="2"/>
              <a:buChar char="n"/>
            </a:pPr>
            <a:r>
              <a:rPr lang="is-IS" sz="2400" i="1" dirty="0" smtClean="0">
                <a:solidFill>
                  <a:srgbClr val="7F7F7F"/>
                </a:solidFill>
              </a:rPr>
              <a:t>Mat á áhrifum hagræðingar á þjónustu og kostnaði spítalans.</a:t>
            </a:r>
          </a:p>
          <a:p>
            <a:pPr lvl="2">
              <a:buFont typeface="Wingdings" pitchFamily="2" charset="2"/>
              <a:buChar char="n"/>
            </a:pPr>
            <a:r>
              <a:rPr lang="is-IS" sz="2000" i="1" dirty="0" smtClean="0">
                <a:solidFill>
                  <a:srgbClr val="7F7F7F"/>
                </a:solidFill>
              </a:rPr>
              <a:t>Kostnaðargreining, framleiðslumælingar, innlendir og erlendir gagnagrunnar og sérþekking starfsmanna</a:t>
            </a:r>
          </a:p>
          <a:p>
            <a:pPr lvl="1">
              <a:buFont typeface="Wingdings" pitchFamily="2" charset="2"/>
              <a:buChar char="n"/>
            </a:pPr>
            <a:r>
              <a:rPr lang="is-IS" sz="2400" i="1" dirty="0" smtClean="0">
                <a:solidFill>
                  <a:srgbClr val="7F7F7F"/>
                </a:solidFill>
              </a:rPr>
              <a:t>Nýr Landspítali og mótun stefnu þoka okkur fram á veginn.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dirty="0" smtClean="0"/>
              <a:t>Rekstrarreikningur </a:t>
            </a:r>
            <a:r>
              <a:rPr lang="is-IS" sz="2400" b="1" dirty="0" smtClean="0"/>
              <a:t>í millj. kr.</a:t>
            </a:r>
            <a:endParaRPr lang="is-I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73D62-59CB-44BA-8D18-4AF432E9B852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 Landspítala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2</a:t>
            </a:fld>
            <a:endParaRPr lang="is-I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200" y="1703953"/>
            <a:ext cx="8229600" cy="431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36"/>
            <a:ext cx="8229600" cy="1143000"/>
          </a:xfrm>
        </p:spPr>
        <p:txBody>
          <a:bodyPr/>
          <a:lstStyle/>
          <a:p>
            <a:r>
              <a:rPr lang="is-IS" b="1" dirty="0" smtClean="0"/>
              <a:t>Launagjöld </a:t>
            </a:r>
            <a:r>
              <a:rPr lang="is-IS" sz="2400" b="1" dirty="0" smtClean="0"/>
              <a:t>í millj. kr.</a:t>
            </a:r>
            <a:endParaRPr lang="is-I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3</a:t>
            </a:fld>
            <a:endParaRPr lang="is-I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30175" y="1514475"/>
            <a:ext cx="9405938" cy="4129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b="1" dirty="0" smtClean="0"/>
              <a:t>Rekstrargjöld </a:t>
            </a:r>
            <a:r>
              <a:rPr lang="is-IS" sz="2400" b="1" dirty="0" smtClean="0"/>
              <a:t>í millj. kr.</a:t>
            </a:r>
            <a:endParaRPr lang="is-I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4</a:t>
            </a:fld>
            <a:endParaRPr lang="is-I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2677" y="1643050"/>
            <a:ext cx="9104330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is-IS" b="1" dirty="0" smtClean="0"/>
              <a:t>Eignakaup, stofnkostnaður </a:t>
            </a:r>
            <a:br>
              <a:rPr lang="is-IS" b="1" dirty="0" smtClean="0"/>
            </a:br>
            <a:r>
              <a:rPr lang="is-IS" b="1" dirty="0" smtClean="0"/>
              <a:t>og viðhald </a:t>
            </a:r>
            <a:r>
              <a:rPr lang="is-IS" sz="2700" b="1" dirty="0" smtClean="0"/>
              <a:t>í millj. kr.</a:t>
            </a:r>
            <a:endParaRPr lang="is-IS" sz="27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5</a:t>
            </a:fld>
            <a:endParaRPr lang="is-IS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1414" y="1877595"/>
            <a:ext cx="8603990" cy="412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rmAutofit/>
          </a:bodyPr>
          <a:lstStyle/>
          <a:p>
            <a:r>
              <a:rPr lang="is-IS" b="1" dirty="0" smtClean="0"/>
              <a:t>Nokkrar stærðir úr </a:t>
            </a:r>
            <a:br>
              <a:rPr lang="is-IS" b="1" dirty="0" smtClean="0"/>
            </a:br>
            <a:r>
              <a:rPr lang="is-IS" b="1" dirty="0" smtClean="0"/>
              <a:t>efnahagsreikningi </a:t>
            </a:r>
            <a:r>
              <a:rPr lang="is-IS" sz="2700" b="1" dirty="0" smtClean="0"/>
              <a:t>í millj. kr.</a:t>
            </a:r>
            <a:endParaRPr lang="is-IS" sz="27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6</a:t>
            </a:fld>
            <a:endParaRPr lang="is-I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3263" y="2071678"/>
            <a:ext cx="803045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7</a:t>
            </a:fld>
            <a:endParaRPr lang="is-IS"/>
          </a:p>
        </p:txBody>
      </p:sp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8</a:t>
            </a:fld>
            <a:endParaRPr lang="is-I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04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dirty="0" smtClean="0"/>
              <a:t> </a:t>
            </a:r>
            <a:endParaRPr lang="is-I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A2D9B-AAEB-4432-8273-DDB714B5ABFB}" type="datetime1">
              <a:rPr lang="is-IS" smtClean="0"/>
              <a:pPr/>
              <a:t>21.04.2010</a:t>
            </a:fld>
            <a:endParaRPr lang="is-I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 smtClean="0"/>
              <a:t>Ársfundur 2010</a:t>
            </a:r>
            <a:endParaRPr lang="is-I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055E3-3BA6-4D86-996E-43FD4F1F80D7}" type="slidenum">
              <a:rPr lang="is-IS" smtClean="0"/>
              <a:pPr/>
              <a:t>9</a:t>
            </a:fld>
            <a:endParaRPr lang="is-IS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98787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242</Words>
  <Application>Microsoft Office PowerPoint</Application>
  <PresentationFormat>On-screen Show (4:3)</PresentationFormat>
  <Paragraphs>90</Paragraphs>
  <Slides>19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Rekstrarreikningur í millj. kr.</vt:lpstr>
      <vt:lpstr>Launagjöld í millj. kr.</vt:lpstr>
      <vt:lpstr>Rekstrargjöld í millj. kr.</vt:lpstr>
      <vt:lpstr>Eignakaup, stofnkostnaður  og viðhald í millj. kr.</vt:lpstr>
      <vt:lpstr>Nokkrar stærðir úr  efnahagsreikningi í millj. kr.</vt:lpstr>
      <vt:lpstr> </vt:lpstr>
      <vt:lpstr> </vt:lpstr>
      <vt:lpstr> </vt:lpstr>
      <vt:lpstr> </vt:lpstr>
      <vt:lpstr> </vt:lpstr>
      <vt:lpstr> </vt:lpstr>
      <vt:lpstr> </vt:lpstr>
      <vt:lpstr> </vt:lpstr>
      <vt:lpstr>Gróft yfirlit um rekstur LSH  2008, 2009 og 2010</vt:lpstr>
      <vt:lpstr> </vt:lpstr>
      <vt:lpstr> </vt:lpstr>
      <vt:lpstr> </vt:lpstr>
      <vt:lpstr>Landspítali – horfum fram á veginn</vt:lpstr>
    </vt:vector>
  </TitlesOfParts>
  <Company>LSH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arnic</dc:creator>
  <cp:lastModifiedBy>jonbh</cp:lastModifiedBy>
  <cp:revision>50</cp:revision>
  <dcterms:created xsi:type="dcterms:W3CDTF">2010-04-16T10:46:41Z</dcterms:created>
  <dcterms:modified xsi:type="dcterms:W3CDTF">2010-04-21T17:25:33Z</dcterms:modified>
</cp:coreProperties>
</file>