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621" r:id="rId2"/>
    <p:sldId id="310" r:id="rId3"/>
    <p:sldId id="311" r:id="rId4"/>
    <p:sldId id="317" r:id="rId5"/>
    <p:sldId id="312" r:id="rId6"/>
    <p:sldId id="316" r:id="rId7"/>
    <p:sldId id="313" r:id="rId8"/>
    <p:sldId id="629" r:id="rId9"/>
    <p:sldId id="321" r:id="rId10"/>
    <p:sldId id="314" r:id="rId11"/>
    <p:sldId id="318" r:id="rId12"/>
    <p:sldId id="319" r:id="rId13"/>
    <p:sldId id="334" r:id="rId14"/>
    <p:sldId id="322" r:id="rId15"/>
    <p:sldId id="323" r:id="rId16"/>
    <p:sldId id="324" r:id="rId17"/>
    <p:sldId id="325" r:id="rId18"/>
    <p:sldId id="390" r:id="rId19"/>
    <p:sldId id="389" r:id="rId20"/>
    <p:sldId id="368" r:id="rId21"/>
    <p:sldId id="392" r:id="rId22"/>
    <p:sldId id="339" r:id="rId23"/>
    <p:sldId id="330" r:id="rId24"/>
    <p:sldId id="281" r:id="rId25"/>
    <p:sldId id="395" r:id="rId26"/>
    <p:sldId id="331" r:id="rId27"/>
    <p:sldId id="627" r:id="rId28"/>
    <p:sldId id="347" r:id="rId29"/>
    <p:sldId id="386" r:id="rId30"/>
    <p:sldId id="333" r:id="rId31"/>
    <p:sldId id="348" r:id="rId32"/>
    <p:sldId id="350" r:id="rId33"/>
    <p:sldId id="622" r:id="rId34"/>
    <p:sldId id="351" r:id="rId35"/>
    <p:sldId id="359" r:id="rId36"/>
    <p:sldId id="623" r:id="rId37"/>
    <p:sldId id="624" r:id="rId38"/>
    <p:sldId id="630" r:id="rId39"/>
    <p:sldId id="625" r:id="rId40"/>
    <p:sldId id="626" r:id="rId41"/>
    <p:sldId id="397" r:id="rId42"/>
    <p:sldId id="396" r:id="rId43"/>
    <p:sldId id="354" r:id="rId44"/>
    <p:sldId id="355" r:id="rId45"/>
    <p:sldId id="360" r:id="rId46"/>
    <p:sldId id="387" r:id="rId47"/>
    <p:sldId id="357" r:id="rId48"/>
    <p:sldId id="361" r:id="rId49"/>
    <p:sldId id="388" r:id="rId50"/>
    <p:sldId id="366" r:id="rId51"/>
    <p:sldId id="369" r:id="rId52"/>
    <p:sldId id="364" r:id="rId53"/>
    <p:sldId id="371" r:id="rId54"/>
    <p:sldId id="372" r:id="rId55"/>
    <p:sldId id="374" r:id="rId56"/>
    <p:sldId id="375" r:id="rId57"/>
    <p:sldId id="385" r:id="rId58"/>
    <p:sldId id="383" r:id="rId59"/>
    <p:sldId id="419" r:id="rId60"/>
    <p:sldId id="612" r:id="rId61"/>
    <p:sldId id="452" r:id="rId62"/>
    <p:sldId id="447" r:id="rId63"/>
    <p:sldId id="619" r:id="rId64"/>
    <p:sldId id="620" r:id="rId65"/>
  </p:sldIdLst>
  <p:sldSz cx="12192000" cy="6858000"/>
  <p:notesSz cx="9926638" cy="6797675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sabeg" initials="e" lastIdx="4" clrIdx="0"/>
  <p:cmAuthor id="1" name="Lovísa Sigfúsdóttir" initials="LS" lastIdx="1" clrIdx="1">
    <p:extLst>
      <p:ext uri="{19B8F6BF-5375-455C-9EA6-DF929625EA0E}">
        <p15:presenceInfo xmlns:p15="http://schemas.microsoft.com/office/powerpoint/2012/main" userId="S::lovisas@landspitali.is::b41c4443-3cb6-4b7f-8001-e9a4dbbce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33CC"/>
    <a:srgbClr val="FFFFFF"/>
    <a:srgbClr val="000000"/>
    <a:srgbClr val="BD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sh.is\GOGN\Deildir\Hagdeild\hagogupplysingasvid\2_Starfsemisupplysingar_utgefid\Arsskyrslur_Uppgj&#246;r\Arsskyrsla_uppgjor_2022\1_1_Tolur_og_grof_arsskyrslu_2022_lykiltolur+rekstraruppgjo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ysClr val="windowText" lastClr="000000"/>
                </a:solidFill>
              </a:defRPr>
            </a:pPr>
            <a:r>
              <a:rPr lang="en-US" sz="1400" b="1" i="0" baseline="0"/>
              <a:t>Meðallegutími sjúklinga (dagar)</a:t>
            </a:r>
          </a:p>
          <a:p>
            <a:pPr>
              <a:defRPr sz="1400">
                <a:solidFill>
                  <a:sysClr val="windowText" lastClr="000000"/>
                </a:solidFill>
              </a:defRPr>
            </a:pPr>
            <a:r>
              <a:rPr lang="en-US" sz="1100" b="1" i="0" baseline="0"/>
              <a:t>(legur &lt; 30 dagar)</a:t>
            </a:r>
            <a:endParaRPr lang="en-US" sz="1100"/>
          </a:p>
        </c:rich>
      </c:tx>
      <c:layout>
        <c:manualLayout>
          <c:xMode val="edge"/>
          <c:yMode val="edge"/>
          <c:x val="0.20754290719352544"/>
          <c:y val="2.82222222222222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8839810110305614E-2"/>
          <c:y val="0.16926632370399683"/>
          <c:w val="0.92232037977938874"/>
          <c:h val="0.74679857538583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'Grunntafla f. lykiltolur'!$B$34</c:f>
              <c:strCache>
                <c:ptCount val="1"/>
                <c:pt idx="0">
                  <c:v>Meðallegutími (dagar), legur 30 dagar eða skemur</c:v>
                </c:pt>
              </c:strCache>
            </c:strRef>
          </c:tx>
          <c:spPr>
            <a:solidFill>
              <a:srgbClr val="BB2649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BB264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590-48E1-9AD6-4A3255A238C6}"/>
              </c:ext>
            </c:extLst>
          </c:dPt>
          <c:dLbls>
            <c:dLbl>
              <c:idx val="0"/>
              <c:layout>
                <c:manualLayout>
                  <c:x val="-3.0582527645909933E-6"/>
                  <c:y val="-1.658462671939835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000" b="1"/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90-48E1-9AD6-4A3255A238C6}"/>
                </c:ext>
              </c:extLst>
            </c:dLbl>
            <c:dLbl>
              <c:idx val="1"/>
              <c:layout>
                <c:manualLayout>
                  <c:x val="-7.0557014664040275E-3"/>
                  <c:y val="-3.05355227612946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90-48E1-9AD6-4A3255A238C6}"/>
                </c:ext>
              </c:extLst>
            </c:dLbl>
            <c:dLbl>
              <c:idx val="2"/>
              <c:layout>
                <c:manualLayout>
                  <c:x val="3.3362757431254425E-6"/>
                  <c:y val="-2.06412600001390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90-48E1-9AD6-4A3255A238C6}"/>
                </c:ext>
              </c:extLst>
            </c:dLbl>
            <c:dLbl>
              <c:idx val="3"/>
              <c:layout>
                <c:manualLayout>
                  <c:x val="-3.5262092361567081E-3"/>
                  <c:y val="5.519836194387248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90-48E1-9AD6-4A3255A238C6}"/>
                </c:ext>
              </c:extLst>
            </c:dLbl>
            <c:dLbl>
              <c:idx val="4"/>
              <c:layout>
                <c:manualLayout>
                  <c:x val="-3.2657583716349308E-3"/>
                  <c:y val="-1.62628690071292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90-48E1-9AD6-4A3255A238C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'Grunntafla f. lykiltolur'!$M$4:$Q$4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'Grunntafla f. lykiltolur'!$M$34:$Q$34</c:f>
              <c:numCache>
                <c:formatCode>0.0</c:formatCode>
                <c:ptCount val="5"/>
                <c:pt idx="0">
                  <c:v>4.8</c:v>
                </c:pt>
                <c:pt idx="1">
                  <c:v>4.7</c:v>
                </c:pt>
                <c:pt idx="2">
                  <c:v>4.7760370697263896</c:v>
                </c:pt>
                <c:pt idx="3">
                  <c:v>4.5667920601888898</c:v>
                </c:pt>
                <c:pt idx="4">
                  <c:v>4.7856434005954398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90-48E1-9AD6-4A3255A23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569792"/>
        <c:axId val="51571328"/>
      </c:barChart>
      <c:catAx>
        <c:axId val="5156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is-IS"/>
          </a:p>
        </c:txPr>
        <c:crossAx val="51571328"/>
        <c:crosses val="autoZero"/>
        <c:auto val="1"/>
        <c:lblAlgn val="ctr"/>
        <c:lblOffset val="100"/>
        <c:noMultiLvlLbl val="0"/>
      </c:catAx>
      <c:valAx>
        <c:axId val="51571328"/>
        <c:scaling>
          <c:orientation val="minMax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one"/>
        <c:crossAx val="5156979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C4EC3-5460-44B7-BDD6-4CB8E4B4E35A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1A861C2D-8DC0-4A0A-8365-FE878E4E728B}">
      <dgm:prSet/>
      <dgm:spPr/>
      <dgm:t>
        <a:bodyPr/>
        <a:lstStyle/>
        <a:p>
          <a:r>
            <a:rPr lang="en-US" dirty="0" err="1">
              <a:latin typeface="+mj-lt"/>
            </a:rPr>
            <a:t>Íslenska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heilbrigðiskerfið</a:t>
          </a:r>
          <a:endParaRPr lang="en-US" dirty="0">
            <a:latin typeface="+mj-lt"/>
          </a:endParaRPr>
        </a:p>
      </dgm:t>
    </dgm:pt>
    <dgm:pt modelId="{CA1C83C9-2EB0-4996-BF64-6388F93CDD98}" type="parTrans" cxnId="{E6399614-DEFD-4920-BF88-EF0B15F588AE}">
      <dgm:prSet/>
      <dgm:spPr/>
      <dgm:t>
        <a:bodyPr/>
        <a:lstStyle/>
        <a:p>
          <a:endParaRPr lang="en-US"/>
        </a:p>
      </dgm:t>
    </dgm:pt>
    <dgm:pt modelId="{0A17E46E-FB37-43DF-9675-A2C250E08FFD}" type="sibTrans" cxnId="{E6399614-DEFD-4920-BF88-EF0B15F588AE}">
      <dgm:prSet/>
      <dgm:spPr/>
      <dgm:t>
        <a:bodyPr/>
        <a:lstStyle/>
        <a:p>
          <a:endParaRPr lang="en-US"/>
        </a:p>
      </dgm:t>
    </dgm:pt>
    <dgm:pt modelId="{59387D6A-6B81-4098-BB3C-76C7D3D9E392}">
      <dgm:prSet/>
      <dgm:spPr/>
      <dgm:t>
        <a:bodyPr/>
        <a:lstStyle/>
        <a:p>
          <a:r>
            <a:rPr lang="en-US" dirty="0" err="1">
              <a:latin typeface="+mj-lt"/>
            </a:rPr>
            <a:t>Stefna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skipulag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>
              <a:latin typeface="+mj-lt"/>
            </a:rPr>
            <a:t>	</a:t>
          </a:r>
        </a:p>
      </dgm:t>
    </dgm:pt>
    <dgm:pt modelId="{77CDD1BF-A015-4F60-A943-860F92589B8F}" type="parTrans" cxnId="{D79D9147-B412-4E36-865F-E602FBFC7D77}">
      <dgm:prSet/>
      <dgm:spPr/>
      <dgm:t>
        <a:bodyPr/>
        <a:lstStyle/>
        <a:p>
          <a:endParaRPr lang="en-US"/>
        </a:p>
      </dgm:t>
    </dgm:pt>
    <dgm:pt modelId="{10A4563A-782F-4B80-8CB1-C75401EAC1C7}" type="sibTrans" cxnId="{D79D9147-B412-4E36-865F-E602FBFC7D77}">
      <dgm:prSet/>
      <dgm:spPr/>
      <dgm:t>
        <a:bodyPr/>
        <a:lstStyle/>
        <a:p>
          <a:endParaRPr lang="en-US"/>
        </a:p>
      </dgm:t>
    </dgm:pt>
    <dgm:pt modelId="{A21B6A18-25A0-4054-B19F-C15957A0506C}">
      <dgm:prSet/>
      <dgm:spPr/>
      <dgm:t>
        <a:bodyPr/>
        <a:lstStyle/>
        <a:p>
          <a:r>
            <a:rPr lang="en-US" dirty="0" err="1">
              <a:latin typeface="+mj-lt"/>
            </a:rPr>
            <a:t>Þjónusta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við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sjúklinga</a:t>
          </a:r>
          <a:r>
            <a:rPr lang="en-US" dirty="0">
              <a:latin typeface="+mj-lt"/>
            </a:rPr>
            <a:t>   		</a:t>
          </a:r>
        </a:p>
      </dgm:t>
    </dgm:pt>
    <dgm:pt modelId="{C7156B26-C0CB-4EDD-9AB0-AFD99F932EC1}" type="parTrans" cxnId="{B42E882A-A47F-4534-977C-A838D10253D3}">
      <dgm:prSet/>
      <dgm:spPr/>
      <dgm:t>
        <a:bodyPr/>
        <a:lstStyle/>
        <a:p>
          <a:endParaRPr lang="en-US"/>
        </a:p>
      </dgm:t>
    </dgm:pt>
    <dgm:pt modelId="{6C932867-2519-4605-BD6E-037E6D6C382F}" type="sibTrans" cxnId="{B42E882A-A47F-4534-977C-A838D10253D3}">
      <dgm:prSet/>
      <dgm:spPr/>
      <dgm:t>
        <a:bodyPr/>
        <a:lstStyle/>
        <a:p>
          <a:endParaRPr lang="en-US"/>
        </a:p>
      </dgm:t>
    </dgm:pt>
    <dgm:pt modelId="{25CE22F2-09F7-40E0-B5AE-210FB9160171}">
      <dgm:prSet/>
      <dgm:spPr/>
      <dgm:t>
        <a:bodyPr/>
        <a:lstStyle/>
        <a:p>
          <a:r>
            <a:rPr lang="en-US" dirty="0" err="1">
              <a:latin typeface="+mj-lt"/>
            </a:rPr>
            <a:t>Rekstur</a:t>
          </a:r>
          <a:r>
            <a:rPr lang="en-US" dirty="0">
              <a:latin typeface="+mj-lt"/>
            </a:rPr>
            <a:t>	</a:t>
          </a:r>
          <a:r>
            <a:rPr lang="en-US" dirty="0"/>
            <a:t>	</a:t>
          </a:r>
        </a:p>
      </dgm:t>
    </dgm:pt>
    <dgm:pt modelId="{5461D319-8141-4105-95BA-E47C4B29405D}" type="parTrans" cxnId="{A95843C2-AC73-4D70-B870-83DE44355569}">
      <dgm:prSet/>
      <dgm:spPr/>
      <dgm:t>
        <a:bodyPr/>
        <a:lstStyle/>
        <a:p>
          <a:endParaRPr lang="en-US"/>
        </a:p>
      </dgm:t>
    </dgm:pt>
    <dgm:pt modelId="{BFAA7F4B-8E47-41D5-8F93-9A10B195811D}" type="sibTrans" cxnId="{A95843C2-AC73-4D70-B870-83DE44355569}">
      <dgm:prSet/>
      <dgm:spPr/>
      <dgm:t>
        <a:bodyPr/>
        <a:lstStyle/>
        <a:p>
          <a:endParaRPr lang="en-US"/>
        </a:p>
      </dgm:t>
    </dgm:pt>
    <dgm:pt modelId="{6D71F097-324A-4481-B608-53187273A760}">
      <dgm:prSet/>
      <dgm:spPr/>
      <dgm:t>
        <a:bodyPr/>
        <a:lstStyle/>
        <a:p>
          <a:r>
            <a:rPr lang="en-US" dirty="0" err="1">
              <a:latin typeface="+mj-lt"/>
            </a:rPr>
            <a:t>Mannauður</a:t>
          </a:r>
          <a:r>
            <a:rPr lang="en-US" dirty="0">
              <a:latin typeface="+mj-lt"/>
            </a:rPr>
            <a:t>  	</a:t>
          </a:r>
          <a:r>
            <a:rPr lang="en-US" dirty="0"/>
            <a:t>	</a:t>
          </a:r>
        </a:p>
      </dgm:t>
    </dgm:pt>
    <dgm:pt modelId="{944CE64F-B173-4699-9B6F-750D529DFCC4}" type="parTrans" cxnId="{777E9A37-428D-4EDC-90FB-1F6CDACB7F58}">
      <dgm:prSet/>
      <dgm:spPr/>
      <dgm:t>
        <a:bodyPr/>
        <a:lstStyle/>
        <a:p>
          <a:endParaRPr lang="en-US"/>
        </a:p>
      </dgm:t>
    </dgm:pt>
    <dgm:pt modelId="{0E9E5C01-1CC9-440E-A18C-F477A276EF6F}" type="sibTrans" cxnId="{777E9A37-428D-4EDC-90FB-1F6CDACB7F58}">
      <dgm:prSet/>
      <dgm:spPr/>
      <dgm:t>
        <a:bodyPr/>
        <a:lstStyle/>
        <a:p>
          <a:endParaRPr lang="en-US"/>
        </a:p>
      </dgm:t>
    </dgm:pt>
    <dgm:pt modelId="{45C34073-9D31-4023-B22B-6A4B7DC11CE4}">
      <dgm:prSet/>
      <dgm:spPr/>
      <dgm:t>
        <a:bodyPr/>
        <a:lstStyle/>
        <a:p>
          <a:r>
            <a:rPr lang="en-US" dirty="0" err="1">
              <a:latin typeface="+mj-lt"/>
            </a:rPr>
            <a:t>Menntun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vísindi</a:t>
          </a:r>
          <a:r>
            <a:rPr lang="en-US" dirty="0">
              <a:latin typeface="+mj-lt"/>
            </a:rPr>
            <a:t> </a:t>
          </a:r>
          <a:r>
            <a:rPr lang="en-US" dirty="0"/>
            <a:t>	</a:t>
          </a:r>
        </a:p>
      </dgm:t>
    </dgm:pt>
    <dgm:pt modelId="{5A91455E-D8EB-4C29-86A8-8C98205FE24C}" type="parTrans" cxnId="{78ACE10A-517A-450C-98F1-D750DB2566EB}">
      <dgm:prSet/>
      <dgm:spPr/>
      <dgm:t>
        <a:bodyPr/>
        <a:lstStyle/>
        <a:p>
          <a:endParaRPr lang="en-US"/>
        </a:p>
      </dgm:t>
    </dgm:pt>
    <dgm:pt modelId="{F5B9EBF7-1E33-459C-AFEA-CBB4E4D598BA}" type="sibTrans" cxnId="{78ACE10A-517A-450C-98F1-D750DB2566EB}">
      <dgm:prSet/>
      <dgm:spPr/>
      <dgm:t>
        <a:bodyPr/>
        <a:lstStyle/>
        <a:p>
          <a:endParaRPr lang="en-US"/>
        </a:p>
      </dgm:t>
    </dgm:pt>
    <dgm:pt modelId="{94383D07-DA3F-4A04-94E9-6ABBD776ADCD}">
      <dgm:prSet/>
      <dgm:spPr/>
      <dgm:t>
        <a:bodyPr/>
        <a:lstStyle/>
        <a:p>
          <a:r>
            <a:rPr lang="en-US" dirty="0" err="1">
              <a:latin typeface="+mj-lt"/>
            </a:rPr>
            <a:t>Nokkrir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áfangar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úr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sögu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/>
            <a:t>	</a:t>
          </a:r>
        </a:p>
      </dgm:t>
    </dgm:pt>
    <dgm:pt modelId="{CCA8CC4B-B0C6-478F-958F-31F7B8B53EF4}" type="parTrans" cxnId="{000A86D6-E74E-4B2A-B5C5-F8EFD4197920}">
      <dgm:prSet/>
      <dgm:spPr/>
      <dgm:t>
        <a:bodyPr/>
        <a:lstStyle/>
        <a:p>
          <a:endParaRPr lang="en-US"/>
        </a:p>
      </dgm:t>
    </dgm:pt>
    <dgm:pt modelId="{FDF361F2-5990-4217-BE30-82B3368958A4}" type="sibTrans" cxnId="{000A86D6-E74E-4B2A-B5C5-F8EFD4197920}">
      <dgm:prSet/>
      <dgm:spPr/>
      <dgm:t>
        <a:bodyPr/>
        <a:lstStyle/>
        <a:p>
          <a:endParaRPr lang="en-US"/>
        </a:p>
      </dgm:t>
    </dgm:pt>
    <dgm:pt modelId="{6787ABAD-1111-4F83-90A9-229C45558AC3}">
      <dgm:prSet/>
      <dgm:spPr/>
      <dgm:t>
        <a:bodyPr/>
        <a:lstStyle/>
        <a:p>
          <a:r>
            <a:rPr lang="en-US" dirty="0" err="1">
              <a:latin typeface="+mj-lt"/>
            </a:rPr>
            <a:t>Nýbyggingar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við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>
              <a:latin typeface="+mj-lt"/>
            </a:rPr>
            <a:t>  	</a:t>
          </a:r>
        </a:p>
      </dgm:t>
    </dgm:pt>
    <dgm:pt modelId="{A182BB25-E2F9-4CD9-92F1-53CAADA34F40}" type="parTrans" cxnId="{E141BB9E-6A60-4C0C-9896-F569A43AB889}">
      <dgm:prSet/>
      <dgm:spPr/>
      <dgm:t>
        <a:bodyPr/>
        <a:lstStyle/>
        <a:p>
          <a:endParaRPr lang="en-US"/>
        </a:p>
      </dgm:t>
    </dgm:pt>
    <dgm:pt modelId="{CDF810D0-8A9D-41C4-A8CA-80F9399AF83E}" type="sibTrans" cxnId="{E141BB9E-6A60-4C0C-9896-F569A43AB889}">
      <dgm:prSet/>
      <dgm:spPr/>
      <dgm:t>
        <a:bodyPr/>
        <a:lstStyle/>
        <a:p>
          <a:endParaRPr lang="en-US"/>
        </a:p>
      </dgm:t>
    </dgm:pt>
    <dgm:pt modelId="{15A22DB9-E089-4F72-B4F4-9B5DC124A653}" type="pres">
      <dgm:prSet presAssocID="{1A7C4EC3-5460-44B7-BDD6-4CB8E4B4E35A}" presName="vert0" presStyleCnt="0">
        <dgm:presLayoutVars>
          <dgm:dir/>
          <dgm:animOne val="branch"/>
          <dgm:animLvl val="lvl"/>
        </dgm:presLayoutVars>
      </dgm:prSet>
      <dgm:spPr/>
    </dgm:pt>
    <dgm:pt modelId="{8BF3B5C9-0086-4F75-A3DA-310C47CAC5CA}" type="pres">
      <dgm:prSet presAssocID="{1A861C2D-8DC0-4A0A-8365-FE878E4E728B}" presName="thickLine" presStyleLbl="alignNode1" presStyleIdx="0" presStyleCnt="8"/>
      <dgm:spPr/>
    </dgm:pt>
    <dgm:pt modelId="{500CAD5A-ED3E-426B-85F1-039031A15C5E}" type="pres">
      <dgm:prSet presAssocID="{1A861C2D-8DC0-4A0A-8365-FE878E4E728B}" presName="horz1" presStyleCnt="0"/>
      <dgm:spPr/>
    </dgm:pt>
    <dgm:pt modelId="{5DBB622B-C89B-44CA-AA22-3121A2A5968F}" type="pres">
      <dgm:prSet presAssocID="{1A861C2D-8DC0-4A0A-8365-FE878E4E728B}" presName="tx1" presStyleLbl="revTx" presStyleIdx="0" presStyleCnt="8"/>
      <dgm:spPr/>
    </dgm:pt>
    <dgm:pt modelId="{1960CEBC-E7BF-4EF4-995E-24ECE9081BC9}" type="pres">
      <dgm:prSet presAssocID="{1A861C2D-8DC0-4A0A-8365-FE878E4E728B}" presName="vert1" presStyleCnt="0"/>
      <dgm:spPr/>
    </dgm:pt>
    <dgm:pt modelId="{4BF9EB7A-B516-436F-94CC-F8E36BB12A7F}" type="pres">
      <dgm:prSet presAssocID="{59387D6A-6B81-4098-BB3C-76C7D3D9E392}" presName="thickLine" presStyleLbl="alignNode1" presStyleIdx="1" presStyleCnt="8"/>
      <dgm:spPr/>
    </dgm:pt>
    <dgm:pt modelId="{DB7B65BE-5EC3-42F1-AA49-183F381337F8}" type="pres">
      <dgm:prSet presAssocID="{59387D6A-6B81-4098-BB3C-76C7D3D9E392}" presName="horz1" presStyleCnt="0"/>
      <dgm:spPr/>
    </dgm:pt>
    <dgm:pt modelId="{44D516C3-C930-4E29-B1CE-6AF722DF75EE}" type="pres">
      <dgm:prSet presAssocID="{59387D6A-6B81-4098-BB3C-76C7D3D9E392}" presName="tx1" presStyleLbl="revTx" presStyleIdx="1" presStyleCnt="8"/>
      <dgm:spPr/>
    </dgm:pt>
    <dgm:pt modelId="{DD510435-F1FB-4CEE-A0D3-457D125E1505}" type="pres">
      <dgm:prSet presAssocID="{59387D6A-6B81-4098-BB3C-76C7D3D9E392}" presName="vert1" presStyleCnt="0"/>
      <dgm:spPr/>
    </dgm:pt>
    <dgm:pt modelId="{3254454B-12BC-4ADF-B01F-D4B06F8929BD}" type="pres">
      <dgm:prSet presAssocID="{A21B6A18-25A0-4054-B19F-C15957A0506C}" presName="thickLine" presStyleLbl="alignNode1" presStyleIdx="2" presStyleCnt="8"/>
      <dgm:spPr/>
    </dgm:pt>
    <dgm:pt modelId="{79AE5338-9232-4659-8FB8-79E5B783E794}" type="pres">
      <dgm:prSet presAssocID="{A21B6A18-25A0-4054-B19F-C15957A0506C}" presName="horz1" presStyleCnt="0"/>
      <dgm:spPr/>
    </dgm:pt>
    <dgm:pt modelId="{B735F2F8-69E3-4926-A27C-86A12DBCF9E7}" type="pres">
      <dgm:prSet presAssocID="{A21B6A18-25A0-4054-B19F-C15957A0506C}" presName="tx1" presStyleLbl="revTx" presStyleIdx="2" presStyleCnt="8"/>
      <dgm:spPr/>
    </dgm:pt>
    <dgm:pt modelId="{1180972C-4635-434A-BA93-A39164BE8188}" type="pres">
      <dgm:prSet presAssocID="{A21B6A18-25A0-4054-B19F-C15957A0506C}" presName="vert1" presStyleCnt="0"/>
      <dgm:spPr/>
    </dgm:pt>
    <dgm:pt modelId="{343E1D47-AF26-441F-9950-1DE4A8D9FDAD}" type="pres">
      <dgm:prSet presAssocID="{25CE22F2-09F7-40E0-B5AE-210FB9160171}" presName="thickLine" presStyleLbl="alignNode1" presStyleIdx="3" presStyleCnt="8"/>
      <dgm:spPr/>
    </dgm:pt>
    <dgm:pt modelId="{E96EE57B-9A52-4F18-B9E5-EC3FC1F1DE8C}" type="pres">
      <dgm:prSet presAssocID="{25CE22F2-09F7-40E0-B5AE-210FB9160171}" presName="horz1" presStyleCnt="0"/>
      <dgm:spPr/>
    </dgm:pt>
    <dgm:pt modelId="{A134AED1-2FBB-450C-85B8-47B9F5D0F085}" type="pres">
      <dgm:prSet presAssocID="{25CE22F2-09F7-40E0-B5AE-210FB9160171}" presName="tx1" presStyleLbl="revTx" presStyleIdx="3" presStyleCnt="8"/>
      <dgm:spPr/>
    </dgm:pt>
    <dgm:pt modelId="{2DB2D961-15A2-4C44-9DF2-9696316D433B}" type="pres">
      <dgm:prSet presAssocID="{25CE22F2-09F7-40E0-B5AE-210FB9160171}" presName="vert1" presStyleCnt="0"/>
      <dgm:spPr/>
    </dgm:pt>
    <dgm:pt modelId="{2C39989D-0237-4B6D-A64C-A42928946093}" type="pres">
      <dgm:prSet presAssocID="{6D71F097-324A-4481-B608-53187273A760}" presName="thickLine" presStyleLbl="alignNode1" presStyleIdx="4" presStyleCnt="8"/>
      <dgm:spPr/>
    </dgm:pt>
    <dgm:pt modelId="{8A9BC2AB-312B-4892-93B9-2A8873027420}" type="pres">
      <dgm:prSet presAssocID="{6D71F097-324A-4481-B608-53187273A760}" presName="horz1" presStyleCnt="0"/>
      <dgm:spPr/>
    </dgm:pt>
    <dgm:pt modelId="{95537A22-17B2-43E0-AF86-D42D5A20F000}" type="pres">
      <dgm:prSet presAssocID="{6D71F097-324A-4481-B608-53187273A760}" presName="tx1" presStyleLbl="revTx" presStyleIdx="4" presStyleCnt="8"/>
      <dgm:spPr/>
    </dgm:pt>
    <dgm:pt modelId="{C5F26C6D-6448-4FAD-9CE1-9FE2446F9491}" type="pres">
      <dgm:prSet presAssocID="{6D71F097-324A-4481-B608-53187273A760}" presName="vert1" presStyleCnt="0"/>
      <dgm:spPr/>
    </dgm:pt>
    <dgm:pt modelId="{8231F7F8-4877-4799-AD10-D43EF0B05655}" type="pres">
      <dgm:prSet presAssocID="{45C34073-9D31-4023-B22B-6A4B7DC11CE4}" presName="thickLine" presStyleLbl="alignNode1" presStyleIdx="5" presStyleCnt="8"/>
      <dgm:spPr/>
    </dgm:pt>
    <dgm:pt modelId="{2B8D36B2-8745-4D32-AAFE-3A0DCA68DBB8}" type="pres">
      <dgm:prSet presAssocID="{45C34073-9D31-4023-B22B-6A4B7DC11CE4}" presName="horz1" presStyleCnt="0"/>
      <dgm:spPr/>
    </dgm:pt>
    <dgm:pt modelId="{2D30A41C-3ED4-400C-833D-AC90F4D39AD1}" type="pres">
      <dgm:prSet presAssocID="{45C34073-9D31-4023-B22B-6A4B7DC11CE4}" presName="tx1" presStyleLbl="revTx" presStyleIdx="5" presStyleCnt="8"/>
      <dgm:spPr/>
    </dgm:pt>
    <dgm:pt modelId="{456E0F61-378D-4CD9-852A-90D7C8795A03}" type="pres">
      <dgm:prSet presAssocID="{45C34073-9D31-4023-B22B-6A4B7DC11CE4}" presName="vert1" presStyleCnt="0"/>
      <dgm:spPr/>
    </dgm:pt>
    <dgm:pt modelId="{A5F5FD77-0538-4CEE-968A-C429758A777B}" type="pres">
      <dgm:prSet presAssocID="{94383D07-DA3F-4A04-94E9-6ABBD776ADCD}" presName="thickLine" presStyleLbl="alignNode1" presStyleIdx="6" presStyleCnt="8"/>
      <dgm:spPr/>
    </dgm:pt>
    <dgm:pt modelId="{CF0FEF8C-0424-4916-8285-36D8D66FE3AF}" type="pres">
      <dgm:prSet presAssocID="{94383D07-DA3F-4A04-94E9-6ABBD776ADCD}" presName="horz1" presStyleCnt="0"/>
      <dgm:spPr/>
    </dgm:pt>
    <dgm:pt modelId="{9A32B85C-A683-4616-9170-B23BFCCC24E1}" type="pres">
      <dgm:prSet presAssocID="{94383D07-DA3F-4A04-94E9-6ABBD776ADCD}" presName="tx1" presStyleLbl="revTx" presStyleIdx="6" presStyleCnt="8"/>
      <dgm:spPr/>
    </dgm:pt>
    <dgm:pt modelId="{2BF4E850-5B25-442E-89E1-7550DCA3A30D}" type="pres">
      <dgm:prSet presAssocID="{94383D07-DA3F-4A04-94E9-6ABBD776ADCD}" presName="vert1" presStyleCnt="0"/>
      <dgm:spPr/>
    </dgm:pt>
    <dgm:pt modelId="{C66F8921-845F-4787-A3CC-453ADD145086}" type="pres">
      <dgm:prSet presAssocID="{6787ABAD-1111-4F83-90A9-229C45558AC3}" presName="thickLine" presStyleLbl="alignNode1" presStyleIdx="7" presStyleCnt="8"/>
      <dgm:spPr/>
    </dgm:pt>
    <dgm:pt modelId="{B02F7DAE-0094-4535-BEB9-001F5C526108}" type="pres">
      <dgm:prSet presAssocID="{6787ABAD-1111-4F83-90A9-229C45558AC3}" presName="horz1" presStyleCnt="0"/>
      <dgm:spPr/>
    </dgm:pt>
    <dgm:pt modelId="{416E1262-EBEA-44D9-8077-5EDA79C58F48}" type="pres">
      <dgm:prSet presAssocID="{6787ABAD-1111-4F83-90A9-229C45558AC3}" presName="tx1" presStyleLbl="revTx" presStyleIdx="7" presStyleCnt="8"/>
      <dgm:spPr/>
    </dgm:pt>
    <dgm:pt modelId="{DCD0B5C7-1779-4CEB-8E94-05750A6E4CB4}" type="pres">
      <dgm:prSet presAssocID="{6787ABAD-1111-4F83-90A9-229C45558AC3}" presName="vert1" presStyleCnt="0"/>
      <dgm:spPr/>
    </dgm:pt>
  </dgm:ptLst>
  <dgm:cxnLst>
    <dgm:cxn modelId="{FDE00007-BCF7-4677-8B95-5B4957D58E19}" type="presOf" srcId="{59387D6A-6B81-4098-BB3C-76C7D3D9E392}" destId="{44D516C3-C930-4E29-B1CE-6AF722DF75EE}" srcOrd="0" destOrd="0" presId="urn:microsoft.com/office/officeart/2008/layout/LinedList"/>
    <dgm:cxn modelId="{78ACE10A-517A-450C-98F1-D750DB2566EB}" srcId="{1A7C4EC3-5460-44B7-BDD6-4CB8E4B4E35A}" destId="{45C34073-9D31-4023-B22B-6A4B7DC11CE4}" srcOrd="5" destOrd="0" parTransId="{5A91455E-D8EB-4C29-86A8-8C98205FE24C}" sibTransId="{F5B9EBF7-1E33-459C-AFEA-CBB4E4D598BA}"/>
    <dgm:cxn modelId="{E6399614-DEFD-4920-BF88-EF0B15F588AE}" srcId="{1A7C4EC3-5460-44B7-BDD6-4CB8E4B4E35A}" destId="{1A861C2D-8DC0-4A0A-8365-FE878E4E728B}" srcOrd="0" destOrd="0" parTransId="{CA1C83C9-2EB0-4996-BF64-6388F93CDD98}" sibTransId="{0A17E46E-FB37-43DF-9675-A2C250E08FFD}"/>
    <dgm:cxn modelId="{B42E882A-A47F-4534-977C-A838D10253D3}" srcId="{1A7C4EC3-5460-44B7-BDD6-4CB8E4B4E35A}" destId="{A21B6A18-25A0-4054-B19F-C15957A0506C}" srcOrd="2" destOrd="0" parTransId="{C7156B26-C0CB-4EDD-9AB0-AFD99F932EC1}" sibTransId="{6C932867-2519-4605-BD6E-037E6D6C382F}"/>
    <dgm:cxn modelId="{777E9A37-428D-4EDC-90FB-1F6CDACB7F58}" srcId="{1A7C4EC3-5460-44B7-BDD6-4CB8E4B4E35A}" destId="{6D71F097-324A-4481-B608-53187273A760}" srcOrd="4" destOrd="0" parTransId="{944CE64F-B173-4699-9B6F-750D529DFCC4}" sibTransId="{0E9E5C01-1CC9-440E-A18C-F477A276EF6F}"/>
    <dgm:cxn modelId="{74AF2462-3B3E-4FA9-9917-7C973F15DBEB}" type="presOf" srcId="{94383D07-DA3F-4A04-94E9-6ABBD776ADCD}" destId="{9A32B85C-A683-4616-9170-B23BFCCC24E1}" srcOrd="0" destOrd="0" presId="urn:microsoft.com/office/officeart/2008/layout/LinedList"/>
    <dgm:cxn modelId="{88FAAC65-5310-45B2-9F62-4AAA1BC26BE9}" type="presOf" srcId="{25CE22F2-09F7-40E0-B5AE-210FB9160171}" destId="{A134AED1-2FBB-450C-85B8-47B9F5D0F085}" srcOrd="0" destOrd="0" presId="urn:microsoft.com/office/officeart/2008/layout/LinedList"/>
    <dgm:cxn modelId="{D79D9147-B412-4E36-865F-E602FBFC7D77}" srcId="{1A7C4EC3-5460-44B7-BDD6-4CB8E4B4E35A}" destId="{59387D6A-6B81-4098-BB3C-76C7D3D9E392}" srcOrd="1" destOrd="0" parTransId="{77CDD1BF-A015-4F60-A943-860F92589B8F}" sibTransId="{10A4563A-782F-4B80-8CB1-C75401EAC1C7}"/>
    <dgm:cxn modelId="{3AFC6A72-2591-4C84-9F6C-32D72314C866}" type="presOf" srcId="{1A861C2D-8DC0-4A0A-8365-FE878E4E728B}" destId="{5DBB622B-C89B-44CA-AA22-3121A2A5968F}" srcOrd="0" destOrd="0" presId="urn:microsoft.com/office/officeart/2008/layout/LinedList"/>
    <dgm:cxn modelId="{458FA553-43F6-450B-A059-A9FB7B62E1F8}" type="presOf" srcId="{6787ABAD-1111-4F83-90A9-229C45558AC3}" destId="{416E1262-EBEA-44D9-8077-5EDA79C58F48}" srcOrd="0" destOrd="0" presId="urn:microsoft.com/office/officeart/2008/layout/LinedList"/>
    <dgm:cxn modelId="{AE44B380-7354-4A7D-9ACE-382662C893B0}" type="presOf" srcId="{A21B6A18-25A0-4054-B19F-C15957A0506C}" destId="{B735F2F8-69E3-4926-A27C-86A12DBCF9E7}" srcOrd="0" destOrd="0" presId="urn:microsoft.com/office/officeart/2008/layout/LinedList"/>
    <dgm:cxn modelId="{3C1EA38A-9F81-44BD-92B8-1C61C60BB442}" type="presOf" srcId="{45C34073-9D31-4023-B22B-6A4B7DC11CE4}" destId="{2D30A41C-3ED4-400C-833D-AC90F4D39AD1}" srcOrd="0" destOrd="0" presId="urn:microsoft.com/office/officeart/2008/layout/LinedList"/>
    <dgm:cxn modelId="{C7FAEA98-86A7-4302-8762-818A2DC2F1A1}" type="presOf" srcId="{1A7C4EC3-5460-44B7-BDD6-4CB8E4B4E35A}" destId="{15A22DB9-E089-4F72-B4F4-9B5DC124A653}" srcOrd="0" destOrd="0" presId="urn:microsoft.com/office/officeart/2008/layout/LinedList"/>
    <dgm:cxn modelId="{E141BB9E-6A60-4C0C-9896-F569A43AB889}" srcId="{1A7C4EC3-5460-44B7-BDD6-4CB8E4B4E35A}" destId="{6787ABAD-1111-4F83-90A9-229C45558AC3}" srcOrd="7" destOrd="0" parTransId="{A182BB25-E2F9-4CD9-92F1-53CAADA34F40}" sibTransId="{CDF810D0-8A9D-41C4-A8CA-80F9399AF83E}"/>
    <dgm:cxn modelId="{A95843C2-AC73-4D70-B870-83DE44355569}" srcId="{1A7C4EC3-5460-44B7-BDD6-4CB8E4B4E35A}" destId="{25CE22F2-09F7-40E0-B5AE-210FB9160171}" srcOrd="3" destOrd="0" parTransId="{5461D319-8141-4105-95BA-E47C4B29405D}" sibTransId="{BFAA7F4B-8E47-41D5-8F93-9A10B195811D}"/>
    <dgm:cxn modelId="{000A86D6-E74E-4B2A-B5C5-F8EFD4197920}" srcId="{1A7C4EC3-5460-44B7-BDD6-4CB8E4B4E35A}" destId="{94383D07-DA3F-4A04-94E9-6ABBD776ADCD}" srcOrd="6" destOrd="0" parTransId="{CCA8CC4B-B0C6-478F-958F-31F7B8B53EF4}" sibTransId="{FDF361F2-5990-4217-BE30-82B3368958A4}"/>
    <dgm:cxn modelId="{1D8591E8-694E-4BB1-9333-2C4999B360DB}" type="presOf" srcId="{6D71F097-324A-4481-B608-53187273A760}" destId="{95537A22-17B2-43E0-AF86-D42D5A20F000}" srcOrd="0" destOrd="0" presId="urn:microsoft.com/office/officeart/2008/layout/LinedList"/>
    <dgm:cxn modelId="{969AE454-48E2-4F5D-992C-B9EEE01DB612}" type="presParOf" srcId="{15A22DB9-E089-4F72-B4F4-9B5DC124A653}" destId="{8BF3B5C9-0086-4F75-A3DA-310C47CAC5CA}" srcOrd="0" destOrd="0" presId="urn:microsoft.com/office/officeart/2008/layout/LinedList"/>
    <dgm:cxn modelId="{DB07D0FC-083A-4DC0-A16D-FA53D576268A}" type="presParOf" srcId="{15A22DB9-E089-4F72-B4F4-9B5DC124A653}" destId="{500CAD5A-ED3E-426B-85F1-039031A15C5E}" srcOrd="1" destOrd="0" presId="urn:microsoft.com/office/officeart/2008/layout/LinedList"/>
    <dgm:cxn modelId="{134AAE4A-2E06-45AE-980E-445BA25EAFD2}" type="presParOf" srcId="{500CAD5A-ED3E-426B-85F1-039031A15C5E}" destId="{5DBB622B-C89B-44CA-AA22-3121A2A5968F}" srcOrd="0" destOrd="0" presId="urn:microsoft.com/office/officeart/2008/layout/LinedList"/>
    <dgm:cxn modelId="{C2A88053-08BD-401D-8CBE-19C69214306C}" type="presParOf" srcId="{500CAD5A-ED3E-426B-85F1-039031A15C5E}" destId="{1960CEBC-E7BF-4EF4-995E-24ECE9081BC9}" srcOrd="1" destOrd="0" presId="urn:microsoft.com/office/officeart/2008/layout/LinedList"/>
    <dgm:cxn modelId="{85739D6C-1E90-40D2-A766-E15D908F603F}" type="presParOf" srcId="{15A22DB9-E089-4F72-B4F4-9B5DC124A653}" destId="{4BF9EB7A-B516-436F-94CC-F8E36BB12A7F}" srcOrd="2" destOrd="0" presId="urn:microsoft.com/office/officeart/2008/layout/LinedList"/>
    <dgm:cxn modelId="{B7CDC654-87FC-470F-AD63-AC87D0259448}" type="presParOf" srcId="{15A22DB9-E089-4F72-B4F4-9B5DC124A653}" destId="{DB7B65BE-5EC3-42F1-AA49-183F381337F8}" srcOrd="3" destOrd="0" presId="urn:microsoft.com/office/officeart/2008/layout/LinedList"/>
    <dgm:cxn modelId="{8E93C28C-558E-4780-B232-E94D1750352A}" type="presParOf" srcId="{DB7B65BE-5EC3-42F1-AA49-183F381337F8}" destId="{44D516C3-C930-4E29-B1CE-6AF722DF75EE}" srcOrd="0" destOrd="0" presId="urn:microsoft.com/office/officeart/2008/layout/LinedList"/>
    <dgm:cxn modelId="{D445B382-506B-4C50-85EB-EF33B11C4DB2}" type="presParOf" srcId="{DB7B65BE-5EC3-42F1-AA49-183F381337F8}" destId="{DD510435-F1FB-4CEE-A0D3-457D125E1505}" srcOrd="1" destOrd="0" presId="urn:microsoft.com/office/officeart/2008/layout/LinedList"/>
    <dgm:cxn modelId="{3A238979-666B-4C93-97A6-ADCB827811D1}" type="presParOf" srcId="{15A22DB9-E089-4F72-B4F4-9B5DC124A653}" destId="{3254454B-12BC-4ADF-B01F-D4B06F8929BD}" srcOrd="4" destOrd="0" presId="urn:microsoft.com/office/officeart/2008/layout/LinedList"/>
    <dgm:cxn modelId="{12D1E435-59C6-4DCE-B316-6A1D974DB1F9}" type="presParOf" srcId="{15A22DB9-E089-4F72-B4F4-9B5DC124A653}" destId="{79AE5338-9232-4659-8FB8-79E5B783E794}" srcOrd="5" destOrd="0" presId="urn:microsoft.com/office/officeart/2008/layout/LinedList"/>
    <dgm:cxn modelId="{913F1DC4-24ED-45BB-9C03-5F0C1A4C9034}" type="presParOf" srcId="{79AE5338-9232-4659-8FB8-79E5B783E794}" destId="{B735F2F8-69E3-4926-A27C-86A12DBCF9E7}" srcOrd="0" destOrd="0" presId="urn:microsoft.com/office/officeart/2008/layout/LinedList"/>
    <dgm:cxn modelId="{B22AD538-51E8-47EE-9B4F-A51E0B3A45DE}" type="presParOf" srcId="{79AE5338-9232-4659-8FB8-79E5B783E794}" destId="{1180972C-4635-434A-BA93-A39164BE8188}" srcOrd="1" destOrd="0" presId="urn:microsoft.com/office/officeart/2008/layout/LinedList"/>
    <dgm:cxn modelId="{B4D8BF78-261A-46C9-AB34-3A8DD81B3AE2}" type="presParOf" srcId="{15A22DB9-E089-4F72-B4F4-9B5DC124A653}" destId="{343E1D47-AF26-441F-9950-1DE4A8D9FDAD}" srcOrd="6" destOrd="0" presId="urn:microsoft.com/office/officeart/2008/layout/LinedList"/>
    <dgm:cxn modelId="{6AF163F7-3894-4C3A-92F4-1759B0C3243D}" type="presParOf" srcId="{15A22DB9-E089-4F72-B4F4-9B5DC124A653}" destId="{E96EE57B-9A52-4F18-B9E5-EC3FC1F1DE8C}" srcOrd="7" destOrd="0" presId="urn:microsoft.com/office/officeart/2008/layout/LinedList"/>
    <dgm:cxn modelId="{FB88A0A1-5829-4DDF-85DE-380B67745320}" type="presParOf" srcId="{E96EE57B-9A52-4F18-B9E5-EC3FC1F1DE8C}" destId="{A134AED1-2FBB-450C-85B8-47B9F5D0F085}" srcOrd="0" destOrd="0" presId="urn:microsoft.com/office/officeart/2008/layout/LinedList"/>
    <dgm:cxn modelId="{4C00203C-2082-4B1B-8B54-B692ADBBCF70}" type="presParOf" srcId="{E96EE57B-9A52-4F18-B9E5-EC3FC1F1DE8C}" destId="{2DB2D961-15A2-4C44-9DF2-9696316D433B}" srcOrd="1" destOrd="0" presId="urn:microsoft.com/office/officeart/2008/layout/LinedList"/>
    <dgm:cxn modelId="{A2ECEFCA-9C2B-4DAC-A7CF-00C2AAF9DD34}" type="presParOf" srcId="{15A22DB9-E089-4F72-B4F4-9B5DC124A653}" destId="{2C39989D-0237-4B6D-A64C-A42928946093}" srcOrd="8" destOrd="0" presId="urn:microsoft.com/office/officeart/2008/layout/LinedList"/>
    <dgm:cxn modelId="{7F493EFF-0CCC-4817-A67A-F44140F1578D}" type="presParOf" srcId="{15A22DB9-E089-4F72-B4F4-9B5DC124A653}" destId="{8A9BC2AB-312B-4892-93B9-2A8873027420}" srcOrd="9" destOrd="0" presId="urn:microsoft.com/office/officeart/2008/layout/LinedList"/>
    <dgm:cxn modelId="{F78F83DD-C848-48C7-AB46-16CCB2605FB7}" type="presParOf" srcId="{8A9BC2AB-312B-4892-93B9-2A8873027420}" destId="{95537A22-17B2-43E0-AF86-D42D5A20F000}" srcOrd="0" destOrd="0" presId="urn:microsoft.com/office/officeart/2008/layout/LinedList"/>
    <dgm:cxn modelId="{25B54434-1C03-4523-961D-6A3BE51740F0}" type="presParOf" srcId="{8A9BC2AB-312B-4892-93B9-2A8873027420}" destId="{C5F26C6D-6448-4FAD-9CE1-9FE2446F9491}" srcOrd="1" destOrd="0" presId="urn:microsoft.com/office/officeart/2008/layout/LinedList"/>
    <dgm:cxn modelId="{4A32C5D9-272B-49F9-B754-E3C446D296D3}" type="presParOf" srcId="{15A22DB9-E089-4F72-B4F4-9B5DC124A653}" destId="{8231F7F8-4877-4799-AD10-D43EF0B05655}" srcOrd="10" destOrd="0" presId="urn:microsoft.com/office/officeart/2008/layout/LinedList"/>
    <dgm:cxn modelId="{B251CEBA-704A-457A-A51C-60869B62A6B2}" type="presParOf" srcId="{15A22DB9-E089-4F72-B4F4-9B5DC124A653}" destId="{2B8D36B2-8745-4D32-AAFE-3A0DCA68DBB8}" srcOrd="11" destOrd="0" presId="urn:microsoft.com/office/officeart/2008/layout/LinedList"/>
    <dgm:cxn modelId="{33E671F3-2E47-4DE6-ADEA-8FD55E5CDC64}" type="presParOf" srcId="{2B8D36B2-8745-4D32-AAFE-3A0DCA68DBB8}" destId="{2D30A41C-3ED4-400C-833D-AC90F4D39AD1}" srcOrd="0" destOrd="0" presId="urn:microsoft.com/office/officeart/2008/layout/LinedList"/>
    <dgm:cxn modelId="{EE6C23DD-B59A-4184-AE05-B348E26E8680}" type="presParOf" srcId="{2B8D36B2-8745-4D32-AAFE-3A0DCA68DBB8}" destId="{456E0F61-378D-4CD9-852A-90D7C8795A03}" srcOrd="1" destOrd="0" presId="urn:microsoft.com/office/officeart/2008/layout/LinedList"/>
    <dgm:cxn modelId="{85708A19-6234-485B-BDD7-F51B49C0542E}" type="presParOf" srcId="{15A22DB9-E089-4F72-B4F4-9B5DC124A653}" destId="{A5F5FD77-0538-4CEE-968A-C429758A777B}" srcOrd="12" destOrd="0" presId="urn:microsoft.com/office/officeart/2008/layout/LinedList"/>
    <dgm:cxn modelId="{D6343C71-A201-451D-83B2-2ACF96719992}" type="presParOf" srcId="{15A22DB9-E089-4F72-B4F4-9B5DC124A653}" destId="{CF0FEF8C-0424-4916-8285-36D8D66FE3AF}" srcOrd="13" destOrd="0" presId="urn:microsoft.com/office/officeart/2008/layout/LinedList"/>
    <dgm:cxn modelId="{4FD38C22-8A08-410D-B19D-94C05A5E97F9}" type="presParOf" srcId="{CF0FEF8C-0424-4916-8285-36D8D66FE3AF}" destId="{9A32B85C-A683-4616-9170-B23BFCCC24E1}" srcOrd="0" destOrd="0" presId="urn:microsoft.com/office/officeart/2008/layout/LinedList"/>
    <dgm:cxn modelId="{82E1965C-D532-457A-9345-44FE307FE037}" type="presParOf" srcId="{CF0FEF8C-0424-4916-8285-36D8D66FE3AF}" destId="{2BF4E850-5B25-442E-89E1-7550DCA3A30D}" srcOrd="1" destOrd="0" presId="urn:microsoft.com/office/officeart/2008/layout/LinedList"/>
    <dgm:cxn modelId="{D55FD45F-4472-44CC-8338-659A773CE5F4}" type="presParOf" srcId="{15A22DB9-E089-4F72-B4F4-9B5DC124A653}" destId="{C66F8921-845F-4787-A3CC-453ADD145086}" srcOrd="14" destOrd="0" presId="urn:microsoft.com/office/officeart/2008/layout/LinedList"/>
    <dgm:cxn modelId="{C3F61395-F5A2-43E6-B52C-5B2817EFCC3E}" type="presParOf" srcId="{15A22DB9-E089-4F72-B4F4-9B5DC124A653}" destId="{B02F7DAE-0094-4535-BEB9-001F5C526108}" srcOrd="15" destOrd="0" presId="urn:microsoft.com/office/officeart/2008/layout/LinedList"/>
    <dgm:cxn modelId="{47B500A4-FE89-4616-B644-FBCCCFC1DDB1}" type="presParOf" srcId="{B02F7DAE-0094-4535-BEB9-001F5C526108}" destId="{416E1262-EBEA-44D9-8077-5EDA79C58F48}" srcOrd="0" destOrd="0" presId="urn:microsoft.com/office/officeart/2008/layout/LinedList"/>
    <dgm:cxn modelId="{4B2DD42E-D710-4E47-BD49-6D806BB4B34B}" type="presParOf" srcId="{B02F7DAE-0094-4535-BEB9-001F5C526108}" destId="{DCD0B5C7-1779-4CEB-8E94-05750A6E4C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/>
      <dgm:t>
        <a:bodyPr/>
        <a:lstStyle/>
        <a:p>
          <a:r>
            <a:rPr lang="is-IS" sz="2100" dirty="0">
              <a:latin typeface="+mj-lt"/>
            </a:rPr>
            <a:t>128.000 einstaklingar  </a:t>
          </a:r>
          <a:r>
            <a:rPr lang="is-IS" sz="1100" dirty="0">
              <a:latin typeface="+mj-lt"/>
            </a:rPr>
            <a:t>(sumir oftar en einu sinni)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/>
      <dgm:t>
        <a:bodyPr/>
        <a:lstStyle/>
        <a:p>
          <a:r>
            <a:rPr lang="is-IS" dirty="0">
              <a:latin typeface="+mj-lt"/>
            </a:rPr>
            <a:t>91.500 komur í slysa- og bráðaþjónustu</a:t>
          </a:r>
          <a:endParaRPr lang="en-US" dirty="0">
            <a:latin typeface="+mj-lt"/>
          </a:endParaRPr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/>
      <dgm:spPr/>
      <dgm:t>
        <a:bodyPr/>
        <a:lstStyle/>
        <a:p>
          <a:r>
            <a:rPr lang="is-IS" dirty="0">
              <a:latin typeface="+mj-lt"/>
            </a:rPr>
            <a:t>331.000 komur á dag- og göngudeildir</a:t>
          </a:r>
          <a:endParaRPr lang="en-US" dirty="0">
            <a:latin typeface="+mj-lt"/>
          </a:endParaRPr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/>
      <dgm:t>
        <a:bodyPr/>
        <a:lstStyle/>
        <a:p>
          <a:r>
            <a:rPr lang="is-IS" dirty="0">
              <a:latin typeface="+mj-lt"/>
            </a:rPr>
            <a:t>13.200 skurðaðgerðir </a:t>
          </a:r>
          <a:endParaRPr lang="en-US" dirty="0">
            <a:latin typeface="+mj-lt"/>
          </a:endParaRPr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/>
      <dgm:t>
        <a:bodyPr/>
        <a:lstStyle/>
        <a:p>
          <a:r>
            <a:rPr lang="is-IS" dirty="0">
              <a:latin typeface="+mj-lt"/>
            </a:rPr>
            <a:t>3.109 fæðingar</a:t>
          </a:r>
          <a:endParaRPr lang="en-US" dirty="0">
            <a:latin typeface="+mj-lt"/>
          </a:endParaRPr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/>
      <dgm:t>
        <a:bodyPr/>
        <a:lstStyle/>
        <a:p>
          <a:r>
            <a:rPr lang="is-IS" dirty="0">
              <a:latin typeface="+mj-lt"/>
            </a:rPr>
            <a:t>26.400 innlagnir</a:t>
          </a:r>
          <a:endParaRPr lang="en-US" dirty="0">
            <a:latin typeface="+mj-lt"/>
          </a:endParaRPr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/>
      <dgm:t>
        <a:bodyPr/>
        <a:lstStyle/>
        <a:p>
          <a:r>
            <a:rPr lang="is-IS" dirty="0">
              <a:latin typeface="+mj-lt"/>
            </a:rPr>
            <a:t>4,8  daga meðallegutími </a:t>
          </a:r>
          <a:endParaRPr lang="en-US" dirty="0">
            <a:latin typeface="+mj-lt"/>
          </a:endParaRPr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B5C9-0086-4F75-A3DA-310C47CAC5CA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B622B-C89B-44CA-AA22-3121A2A5968F}">
      <dsp:nvSpPr>
        <dsp:cNvPr id="0" name=""/>
        <dsp:cNvSpPr/>
      </dsp:nvSpPr>
      <dsp:spPr>
        <a:xfrm>
          <a:off x="0" y="0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Íslenska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heilbrigðiskerfið</a:t>
          </a:r>
          <a:endParaRPr lang="en-US" sz="2700" kern="1200" dirty="0">
            <a:latin typeface="+mj-lt"/>
          </a:endParaRPr>
        </a:p>
      </dsp:txBody>
      <dsp:txXfrm>
        <a:off x="0" y="0"/>
        <a:ext cx="6263640" cy="688085"/>
      </dsp:txXfrm>
    </dsp:sp>
    <dsp:sp modelId="{4BF9EB7A-B516-436F-94CC-F8E36BB12A7F}">
      <dsp:nvSpPr>
        <dsp:cNvPr id="0" name=""/>
        <dsp:cNvSpPr/>
      </dsp:nvSpPr>
      <dsp:spPr>
        <a:xfrm>
          <a:off x="0" y="688085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516C3-C930-4E29-B1CE-6AF722DF75EE}">
      <dsp:nvSpPr>
        <dsp:cNvPr id="0" name=""/>
        <dsp:cNvSpPr/>
      </dsp:nvSpPr>
      <dsp:spPr>
        <a:xfrm>
          <a:off x="0" y="688085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Stefna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og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skipulag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>
              <a:latin typeface="+mj-lt"/>
            </a:rPr>
            <a:t>	</a:t>
          </a:r>
        </a:p>
      </dsp:txBody>
      <dsp:txXfrm>
        <a:off x="0" y="688085"/>
        <a:ext cx="6263640" cy="688085"/>
      </dsp:txXfrm>
    </dsp:sp>
    <dsp:sp modelId="{3254454B-12BC-4ADF-B01F-D4B06F8929BD}">
      <dsp:nvSpPr>
        <dsp:cNvPr id="0" name=""/>
        <dsp:cNvSpPr/>
      </dsp:nvSpPr>
      <dsp:spPr>
        <a:xfrm>
          <a:off x="0" y="137617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5F2F8-69E3-4926-A27C-86A12DBCF9E7}">
      <dsp:nvSpPr>
        <dsp:cNvPr id="0" name=""/>
        <dsp:cNvSpPr/>
      </dsp:nvSpPr>
      <dsp:spPr>
        <a:xfrm>
          <a:off x="0" y="1376171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Þjónusta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við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sjúklinga</a:t>
          </a:r>
          <a:r>
            <a:rPr lang="en-US" sz="2700" kern="1200" dirty="0">
              <a:latin typeface="+mj-lt"/>
            </a:rPr>
            <a:t>   		</a:t>
          </a:r>
        </a:p>
      </dsp:txBody>
      <dsp:txXfrm>
        <a:off x="0" y="1376171"/>
        <a:ext cx="6263640" cy="688085"/>
      </dsp:txXfrm>
    </dsp:sp>
    <dsp:sp modelId="{343E1D47-AF26-441F-9950-1DE4A8D9FDAD}">
      <dsp:nvSpPr>
        <dsp:cNvPr id="0" name=""/>
        <dsp:cNvSpPr/>
      </dsp:nvSpPr>
      <dsp:spPr>
        <a:xfrm>
          <a:off x="0" y="2064257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4AED1-2FBB-450C-85B8-47B9F5D0F085}">
      <dsp:nvSpPr>
        <dsp:cNvPr id="0" name=""/>
        <dsp:cNvSpPr/>
      </dsp:nvSpPr>
      <dsp:spPr>
        <a:xfrm>
          <a:off x="0" y="2064257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Rekstur</a:t>
          </a:r>
          <a:r>
            <a:rPr lang="en-US" sz="2700" kern="1200" dirty="0">
              <a:latin typeface="+mj-lt"/>
            </a:rPr>
            <a:t>	</a:t>
          </a:r>
          <a:r>
            <a:rPr lang="en-US" sz="2700" kern="1200" dirty="0"/>
            <a:t>	</a:t>
          </a:r>
        </a:p>
      </dsp:txBody>
      <dsp:txXfrm>
        <a:off x="0" y="2064257"/>
        <a:ext cx="6263640" cy="688085"/>
      </dsp:txXfrm>
    </dsp:sp>
    <dsp:sp modelId="{2C39989D-0237-4B6D-A64C-A42928946093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37A22-17B2-43E0-AF86-D42D5A20F000}">
      <dsp:nvSpPr>
        <dsp:cNvPr id="0" name=""/>
        <dsp:cNvSpPr/>
      </dsp:nvSpPr>
      <dsp:spPr>
        <a:xfrm>
          <a:off x="0" y="2752343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Mannauður</a:t>
          </a:r>
          <a:r>
            <a:rPr lang="en-US" sz="2700" kern="1200" dirty="0">
              <a:latin typeface="+mj-lt"/>
            </a:rPr>
            <a:t>  	</a:t>
          </a:r>
          <a:r>
            <a:rPr lang="en-US" sz="2700" kern="1200" dirty="0"/>
            <a:t>	</a:t>
          </a:r>
        </a:p>
      </dsp:txBody>
      <dsp:txXfrm>
        <a:off x="0" y="2752343"/>
        <a:ext cx="6263640" cy="688085"/>
      </dsp:txXfrm>
    </dsp:sp>
    <dsp:sp modelId="{8231F7F8-4877-4799-AD10-D43EF0B05655}">
      <dsp:nvSpPr>
        <dsp:cNvPr id="0" name=""/>
        <dsp:cNvSpPr/>
      </dsp:nvSpPr>
      <dsp:spPr>
        <a:xfrm>
          <a:off x="0" y="3440430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0A41C-3ED4-400C-833D-AC90F4D39AD1}">
      <dsp:nvSpPr>
        <dsp:cNvPr id="0" name=""/>
        <dsp:cNvSpPr/>
      </dsp:nvSpPr>
      <dsp:spPr>
        <a:xfrm>
          <a:off x="0" y="3440429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Menntun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og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vísindi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/>
            <a:t>	</a:t>
          </a:r>
        </a:p>
      </dsp:txBody>
      <dsp:txXfrm>
        <a:off x="0" y="3440429"/>
        <a:ext cx="6263640" cy="688085"/>
      </dsp:txXfrm>
    </dsp:sp>
    <dsp:sp modelId="{A5F5FD77-0538-4CEE-968A-C429758A777B}">
      <dsp:nvSpPr>
        <dsp:cNvPr id="0" name=""/>
        <dsp:cNvSpPr/>
      </dsp:nvSpPr>
      <dsp:spPr>
        <a:xfrm>
          <a:off x="0" y="4128515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2B85C-A683-4616-9170-B23BFCCC24E1}">
      <dsp:nvSpPr>
        <dsp:cNvPr id="0" name=""/>
        <dsp:cNvSpPr/>
      </dsp:nvSpPr>
      <dsp:spPr>
        <a:xfrm>
          <a:off x="0" y="4128515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Nokkrir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áfangar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úr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sögu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/>
            <a:t>	</a:t>
          </a:r>
        </a:p>
      </dsp:txBody>
      <dsp:txXfrm>
        <a:off x="0" y="4128515"/>
        <a:ext cx="6263640" cy="688085"/>
      </dsp:txXfrm>
    </dsp:sp>
    <dsp:sp modelId="{C66F8921-845F-4787-A3CC-453ADD145086}">
      <dsp:nvSpPr>
        <dsp:cNvPr id="0" name=""/>
        <dsp:cNvSpPr/>
      </dsp:nvSpPr>
      <dsp:spPr>
        <a:xfrm>
          <a:off x="0" y="481660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E1262-EBEA-44D9-8077-5EDA79C58F48}">
      <dsp:nvSpPr>
        <dsp:cNvPr id="0" name=""/>
        <dsp:cNvSpPr/>
      </dsp:nvSpPr>
      <dsp:spPr>
        <a:xfrm>
          <a:off x="0" y="4816601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Nýbyggingar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við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>
              <a:latin typeface="+mj-lt"/>
            </a:rPr>
            <a:t>  	</a:t>
          </a:r>
        </a:p>
      </dsp:txBody>
      <dsp:txXfrm>
        <a:off x="0" y="4816601"/>
        <a:ext cx="6263640" cy="688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12" y="1544"/>
          <a:ext cx="2171818" cy="1303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 dirty="0">
              <a:latin typeface="+mj-lt"/>
            </a:rPr>
            <a:t>128.000 einstaklingar  </a:t>
          </a:r>
          <a:r>
            <a:rPr lang="is-IS" sz="1100" kern="1200" dirty="0">
              <a:latin typeface="+mj-lt"/>
            </a:rPr>
            <a:t>(sumir oftar en einu sinni)</a:t>
          </a:r>
          <a:endParaRPr lang="en-US" sz="1100" kern="1200" dirty="0">
            <a:latin typeface="+mj-lt"/>
          </a:endParaRPr>
        </a:p>
      </dsp:txBody>
      <dsp:txXfrm>
        <a:off x="1120012" y="1544"/>
        <a:ext cx="2171818" cy="1303091"/>
      </dsp:txXfrm>
    </dsp:sp>
    <dsp:sp modelId="{0BDAA7B1-A269-4841-A3E3-9272781C9676}">
      <dsp:nvSpPr>
        <dsp:cNvPr id="0" name=""/>
        <dsp:cNvSpPr/>
      </dsp:nvSpPr>
      <dsp:spPr>
        <a:xfrm>
          <a:off x="3509013" y="1544"/>
          <a:ext cx="2171818" cy="1303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 dirty="0">
              <a:latin typeface="+mj-lt"/>
            </a:rPr>
            <a:t>91.500 komur í slysa- og bráðaþjónustu</a:t>
          </a:r>
          <a:endParaRPr lang="en-US" sz="2300" kern="1200" dirty="0">
            <a:latin typeface="+mj-lt"/>
          </a:endParaRPr>
        </a:p>
      </dsp:txBody>
      <dsp:txXfrm>
        <a:off x="3509013" y="1544"/>
        <a:ext cx="2171818" cy="1303091"/>
      </dsp:txXfrm>
    </dsp:sp>
    <dsp:sp modelId="{ED0F1188-9445-4E42-A24A-6A82ABE90268}">
      <dsp:nvSpPr>
        <dsp:cNvPr id="0" name=""/>
        <dsp:cNvSpPr/>
      </dsp:nvSpPr>
      <dsp:spPr>
        <a:xfrm>
          <a:off x="5898013" y="1544"/>
          <a:ext cx="2171818" cy="1303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 dirty="0">
              <a:latin typeface="+mj-lt"/>
            </a:rPr>
            <a:t>331.000 komur á dag- og göngudeildir</a:t>
          </a:r>
          <a:endParaRPr lang="en-US" sz="2300" kern="1200" dirty="0">
            <a:latin typeface="+mj-lt"/>
          </a:endParaRPr>
        </a:p>
      </dsp:txBody>
      <dsp:txXfrm>
        <a:off x="5898013" y="1544"/>
        <a:ext cx="2171818" cy="1303091"/>
      </dsp:txXfrm>
    </dsp:sp>
    <dsp:sp modelId="{D6A44DDB-5351-4EB2-938C-B86ABEE25681}">
      <dsp:nvSpPr>
        <dsp:cNvPr id="0" name=""/>
        <dsp:cNvSpPr/>
      </dsp:nvSpPr>
      <dsp:spPr>
        <a:xfrm>
          <a:off x="1120012" y="1521817"/>
          <a:ext cx="2171818" cy="13030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 dirty="0">
              <a:latin typeface="+mj-lt"/>
            </a:rPr>
            <a:t>13.200 skurðaðgerðir </a:t>
          </a:r>
          <a:endParaRPr lang="en-US" sz="2300" kern="1200" dirty="0">
            <a:latin typeface="+mj-lt"/>
          </a:endParaRPr>
        </a:p>
      </dsp:txBody>
      <dsp:txXfrm>
        <a:off x="1120012" y="1521817"/>
        <a:ext cx="2171818" cy="1303091"/>
      </dsp:txXfrm>
    </dsp:sp>
    <dsp:sp modelId="{55695E28-E39E-4454-88C6-F33152AE9664}">
      <dsp:nvSpPr>
        <dsp:cNvPr id="0" name=""/>
        <dsp:cNvSpPr/>
      </dsp:nvSpPr>
      <dsp:spPr>
        <a:xfrm>
          <a:off x="3509013" y="1521817"/>
          <a:ext cx="2171818" cy="1303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 dirty="0">
              <a:latin typeface="+mj-lt"/>
            </a:rPr>
            <a:t>3.109 fæðingar</a:t>
          </a:r>
          <a:endParaRPr lang="en-US" sz="2300" kern="1200" dirty="0">
            <a:latin typeface="+mj-lt"/>
          </a:endParaRPr>
        </a:p>
      </dsp:txBody>
      <dsp:txXfrm>
        <a:off x="3509013" y="1521817"/>
        <a:ext cx="2171818" cy="1303091"/>
      </dsp:txXfrm>
    </dsp:sp>
    <dsp:sp modelId="{98A9EE42-3DF5-4B4E-861C-0E0F7510B3E4}">
      <dsp:nvSpPr>
        <dsp:cNvPr id="0" name=""/>
        <dsp:cNvSpPr/>
      </dsp:nvSpPr>
      <dsp:spPr>
        <a:xfrm>
          <a:off x="5898013" y="1521817"/>
          <a:ext cx="2171818" cy="1303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 dirty="0">
              <a:latin typeface="+mj-lt"/>
            </a:rPr>
            <a:t>26.400 innlagnir</a:t>
          </a:r>
          <a:endParaRPr lang="en-US" sz="2300" kern="1200" dirty="0">
            <a:latin typeface="+mj-lt"/>
          </a:endParaRPr>
        </a:p>
      </dsp:txBody>
      <dsp:txXfrm>
        <a:off x="5898013" y="1521817"/>
        <a:ext cx="2171818" cy="1303091"/>
      </dsp:txXfrm>
    </dsp:sp>
    <dsp:sp modelId="{FD5FFF8D-0ED9-4516-AD2D-438A487555A4}">
      <dsp:nvSpPr>
        <dsp:cNvPr id="0" name=""/>
        <dsp:cNvSpPr/>
      </dsp:nvSpPr>
      <dsp:spPr>
        <a:xfrm>
          <a:off x="3509013" y="3042091"/>
          <a:ext cx="2171818" cy="1303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 dirty="0">
              <a:latin typeface="+mj-lt"/>
            </a:rPr>
            <a:t>4,8  daga meðallegutími </a:t>
          </a:r>
          <a:endParaRPr lang="en-US" sz="2300" kern="1200" dirty="0">
            <a:latin typeface="+mj-lt"/>
          </a:endParaRPr>
        </a:p>
      </dsp:txBody>
      <dsp:txXfrm>
        <a:off x="3509013" y="3042091"/>
        <a:ext cx="2171818" cy="1303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D9252-598C-4A5B-BA44-B23A4809FF4C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1CD632-50CE-4260-9AB8-3E1BE64E7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F0A4F-E52B-4C70-9C97-9CD587A7403F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2638" y="431800"/>
            <a:ext cx="3282950" cy="184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6332" y="2379186"/>
            <a:ext cx="8933974" cy="3908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08362-2E5B-410B-96DC-EC4A0C54B0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90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uppfært: 14.05.19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F20-EE2F-4765-98F2-DCC6C967E190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696" r:id="rId6"/>
    <p:sldLayoutId id="2147483708" r:id="rId7"/>
    <p:sldLayoutId id="2147483697" r:id="rId8"/>
    <p:sldLayoutId id="2147483709" r:id="rId9"/>
    <p:sldLayoutId id="2147483710" r:id="rId10"/>
    <p:sldLayoutId id="2147483698" r:id="rId11"/>
    <p:sldLayoutId id="2147483699" r:id="rId12"/>
    <p:sldLayoutId id="2147483711" r:id="rId13"/>
    <p:sldLayoutId id="2147483712" r:id="rId14"/>
    <p:sldLayoutId id="2147483713" r:id="rId15"/>
    <p:sldLayoutId id="2147483714" r:id="rId16"/>
    <p:sldLayoutId id="2147483700" r:id="rId17"/>
    <p:sldLayoutId id="2147483715" r:id="rId18"/>
    <p:sldLayoutId id="2147483716" r:id="rId19"/>
    <p:sldLayoutId id="2147483717" r:id="rId20"/>
    <p:sldLayoutId id="2147483701" r:id="rId21"/>
    <p:sldLayoutId id="2147483702" r:id="rId22"/>
    <p:sldLayoutId id="2147483718" r:id="rId23"/>
  </p:sldLayoutIdLst>
  <p:transition spd="med"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6A7FEF-A8BD-4739-9DAD-BEF76D81E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71" y="639881"/>
            <a:ext cx="6066941" cy="5614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EEB5C-2C06-4B98-A08E-50D6695AFDD2}"/>
              </a:ext>
            </a:extLst>
          </p:cNvPr>
          <p:cNvSpPr txBox="1"/>
          <p:nvPr/>
        </p:nvSpPr>
        <p:spPr>
          <a:xfrm>
            <a:off x="7194286" y="2796100"/>
            <a:ext cx="44284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LANDSPÍTALI</a:t>
            </a:r>
          </a:p>
          <a:p>
            <a:r>
              <a:rPr lang="is-IS" sz="3200" dirty="0">
                <a:latin typeface="+mj-lt"/>
              </a:rPr>
              <a:t>………………………………………………………………</a:t>
            </a:r>
          </a:p>
          <a:p>
            <a:endParaRPr lang="is-IS" sz="3200" dirty="0">
              <a:latin typeface="+mj-lt"/>
            </a:endParaRPr>
          </a:p>
          <a:p>
            <a:r>
              <a:rPr lang="is-IS" sz="1600" dirty="0">
                <a:latin typeface="+mj-lt"/>
              </a:rPr>
              <a:t>Dags: </a:t>
            </a:r>
          </a:p>
          <a:p>
            <a:endParaRPr lang="is-IS" sz="1600" dirty="0">
              <a:latin typeface="+mj-lt"/>
            </a:endParaRPr>
          </a:p>
          <a:p>
            <a:r>
              <a:rPr lang="is-IS" sz="1600" dirty="0">
                <a:latin typeface="+mj-lt"/>
              </a:rPr>
              <a:t>Nafn: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AC79D-7A34-4351-8716-41C92717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C60E261-4527-4BD7-A80F-279D26C37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81CF4-ACCD-48C3-A905-3C28A1C59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2F81E7-E5A9-4008-AA8A-071EC0628A81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Sjúkrahús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heilsugæslustöðvar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4F899-171A-4F8B-90D5-FF7870C3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5BFC3-72AD-4B35-A12B-A46E5EB4B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3ABC89-EB88-4F15-A5A4-DEAA044C4DB5}"/>
              </a:ext>
            </a:extLst>
          </p:cNvPr>
          <p:cNvSpPr txBox="1">
            <a:spLocks/>
          </p:cNvSpPr>
          <p:nvPr/>
        </p:nvSpPr>
        <p:spPr>
          <a:xfrm>
            <a:off x="419831" y="272556"/>
            <a:ext cx="10168128" cy="160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Sjúkrahús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heilsugæslustöðvar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i="1" dirty="0" err="1">
                <a:solidFill>
                  <a:schemeClr val="bg1"/>
                </a:solidFill>
              </a:rPr>
              <a:t>með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útibúum</a:t>
            </a:r>
            <a:endParaRPr lang="en-US" sz="2800" i="1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0D2320-6D0C-405B-B6F2-A4B096469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4434D-173C-B818-9491-A78D6DEBE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32" y="462534"/>
            <a:ext cx="7946136" cy="59329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57629-02FA-4AB3-A652-B7335DC59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9C01674-ED3B-4B38-B7F2-484C00C4755E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Stefna og skipulag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2150" y="491928"/>
            <a:ext cx="3494362" cy="493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Hlutverk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49199" y="963877"/>
            <a:ext cx="6899854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b="1" dirty="0" err="1">
                <a:latin typeface="+mj-lt"/>
                <a:ea typeface="+mn-ea"/>
              </a:rPr>
              <a:t>Landspítali</a:t>
            </a:r>
            <a:r>
              <a:rPr lang="en-US" sz="2400" b="1" dirty="0">
                <a:latin typeface="+mj-lt"/>
                <a:ea typeface="+mn-ea"/>
              </a:rPr>
              <a:t> er </a:t>
            </a:r>
            <a:r>
              <a:rPr lang="en-US" sz="2400" b="1" dirty="0" err="1">
                <a:latin typeface="+mj-lt"/>
                <a:ea typeface="+mn-ea"/>
              </a:rPr>
              <a:t>þjóðarsjúkrahús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dirty="0" err="1">
                <a:latin typeface="+mj-lt"/>
                <a:ea typeface="+mn-ea"/>
              </a:rPr>
              <a:t>og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dirty="0" err="1">
                <a:latin typeface="+mj-lt"/>
                <a:ea typeface="+mn-ea"/>
              </a:rPr>
              <a:t>háskólasjúkrahús</a:t>
            </a:r>
            <a:endParaRPr lang="en-US" sz="2400" b="1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Fjölbreytt</a:t>
            </a:r>
            <a:r>
              <a:rPr lang="en-US" sz="2400" dirty="0">
                <a:latin typeface="+mj-lt"/>
                <a:ea typeface="+mn-ea"/>
              </a:rPr>
              <a:t>, </a:t>
            </a:r>
            <a:r>
              <a:rPr lang="en-US" sz="2400" dirty="0" err="1">
                <a:latin typeface="+mj-lt"/>
                <a:ea typeface="+mn-ea"/>
              </a:rPr>
              <a:t>almenn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sérhæfð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heilbrigðisþjónusta</a:t>
            </a:r>
            <a:endParaRPr lang="en-US" sz="2400" dirty="0">
              <a:latin typeface="+mj-lt"/>
              <a:ea typeface="+mn-ea"/>
            </a:endParaRPr>
          </a:p>
          <a:p>
            <a:pPr marL="108000" lvl="1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Miðstöð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menntunar</a:t>
            </a:r>
            <a:r>
              <a:rPr lang="en-US" sz="2400" dirty="0">
                <a:latin typeface="+mj-lt"/>
                <a:ea typeface="+mn-ea"/>
              </a:rPr>
              <a:t>, </a:t>
            </a:r>
            <a:r>
              <a:rPr lang="en-US" sz="2400" dirty="0" err="1">
                <a:latin typeface="+mj-lt"/>
                <a:ea typeface="+mn-ea"/>
              </a:rPr>
              <a:t>þjálfunar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rannsókna</a:t>
            </a:r>
            <a:r>
              <a:rPr lang="en-US" sz="2400" dirty="0">
                <a:latin typeface="+mj-lt"/>
                <a:ea typeface="+mn-ea"/>
              </a:rPr>
              <a:t> á </a:t>
            </a:r>
            <a:r>
              <a:rPr lang="en-US" sz="2400" dirty="0" err="1">
                <a:latin typeface="+mj-lt"/>
                <a:ea typeface="+mn-ea"/>
              </a:rPr>
              <a:t>sviði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heilbrigðisvísinda</a:t>
            </a:r>
            <a:endParaRPr lang="en-US" sz="2400" dirty="0">
              <a:latin typeface="+mj-lt"/>
              <a:ea typeface="+mn-ea"/>
            </a:endParaRPr>
          </a:p>
          <a:p>
            <a:pPr marL="108000" lvl="1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Öryggisnet</a:t>
            </a:r>
            <a:r>
              <a:rPr lang="en-US" sz="2400" dirty="0">
                <a:latin typeface="+mj-lt"/>
                <a:ea typeface="+mn-ea"/>
              </a:rPr>
              <a:t> í </a:t>
            </a:r>
            <a:r>
              <a:rPr lang="en-US" sz="2400" dirty="0" err="1">
                <a:latin typeface="+mj-lt"/>
                <a:ea typeface="+mn-ea"/>
              </a:rPr>
              <a:t>eigu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í </a:t>
            </a:r>
            <a:r>
              <a:rPr lang="en-US" sz="2400" dirty="0" err="1">
                <a:latin typeface="+mj-lt"/>
                <a:ea typeface="+mn-ea"/>
              </a:rPr>
              <a:t>þágu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þjóðar</a:t>
            </a:r>
            <a:endParaRPr lang="en-US" sz="2400" dirty="0">
              <a:latin typeface="+mj-lt"/>
              <a:ea typeface="+mn-ea"/>
            </a:endParaRPr>
          </a:p>
          <a:p>
            <a:endParaRPr lang="en-US" sz="24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0E78F-8651-4DA4-8CD8-8E07C659F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1629" y="550922"/>
            <a:ext cx="3494362" cy="493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Gildi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76030" y="963877"/>
            <a:ext cx="667434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Umhyggja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umhyggju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fyrir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sjúklingum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samstarfsmönnum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b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samfélagi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okkar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Fagmennska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höfum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fagmennsku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gagnreynda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þekkingu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öguð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vinnubrögð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leiðarljósi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leggjum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sjúklinga,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starfsmanna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samfélags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til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grundvallar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allri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okkar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þjónustu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Framþróun</a:t>
            </a: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leggjum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áherslu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á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framþróun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þjónustu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þekkingar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tækni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26E26-0C19-48D2-B87F-002B695E9E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14741" y="963877"/>
            <a:ext cx="6614571" cy="52987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í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fremstu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röð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háskólasjúkrahúsa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Sjúklingurinn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hans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eru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ætíð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fyrirrúmi</a:t>
            </a: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1900" b="1" i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Menntun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vísindastarf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fremstu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röð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markvisst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unnið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nýsköpun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á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grundvelli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þekkingar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80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eftirsóttur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vinnustaður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veitir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hagkvæma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skilvirka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þjónustu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byggða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á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þekkingu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völ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á</a:t>
            </a:r>
          </a:p>
          <a:p>
            <a:pPr marL="1080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Reksturinn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gagnsær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innan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fjárlaga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80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Bráðastarfsemi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verður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sameinuð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nánustu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framtíð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nútímalegu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húsnæði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Hringbraut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góðum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tengslum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heilbrigðisvísindasvið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Háskóla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Íslands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8000" lvl="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1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stolt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landsmanna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sjúklinga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starfsmanna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9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E527-4714-4207-9457-27F71236B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092FA6-013D-44D5-82F4-56ED9E5333C9}"/>
              </a:ext>
            </a:extLst>
          </p:cNvPr>
          <p:cNvSpPr txBox="1">
            <a:spLocks/>
          </p:cNvSpPr>
          <p:nvPr/>
        </p:nvSpPr>
        <p:spPr>
          <a:xfrm>
            <a:off x="541628" y="550922"/>
            <a:ext cx="3971543" cy="4930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Framtíðarsýn</a:t>
            </a: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6DE25-FE68-482C-9F9F-5E87311556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814-05D0-4C3B-B359-37A86348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98" y="547756"/>
            <a:ext cx="8478387" cy="599384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49D73C-F6EE-4F28-ACD5-3EEE2293C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B44CE89D-4377-4E39-BF54-9E35DF6415C7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F6BB2-A340-4BB6-A5D5-B66799C6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8EC4F-FC14-48E1-8641-F177097D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74E2D-9342-4B08-9CDF-93EB4FA54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88170" y="6554243"/>
            <a:ext cx="503830" cy="303757"/>
          </a:xfrm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19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0B463-CEE2-2A0E-A9B7-FD43003D7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089" y="594360"/>
            <a:ext cx="8669655" cy="57835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Yfirlit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kynningar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2C223-BD00-433B-A65E-5124CB031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6A9735F-D475-4B51-9D96-E6A8B2C5764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71862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A4CE2-E8DD-4535-A960-5BC80EF468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EF6B430A-6F17-4686-98E3-68AEC5447CA5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B3306-3CA5-736F-9FED-95DDAA4B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87" y="353060"/>
            <a:ext cx="9064625" cy="61518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4C607-5213-4C9C-AC60-9086CF9BBB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E699AF-18D8-AC70-27BC-93BC5D5B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68" y="117475"/>
            <a:ext cx="9363075" cy="66230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D31B0-70F0-4031-8D3E-876351C01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73D6D77-D62D-4E13-978E-E59C6C237CE1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Þjónusta við sjúklinga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3003" y="245920"/>
            <a:ext cx="1000599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Þriðjungur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allra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landsmanna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leitar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árlega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til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Landspítala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01576174"/>
              </p:ext>
            </p:extLst>
          </p:nvPr>
        </p:nvGraphicFramePr>
        <p:xfrm>
          <a:off x="1020588" y="1858296"/>
          <a:ext cx="9189845" cy="4346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3CC51-F4C5-4444-A5AA-2616D198B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Um 6.400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starfsmenn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og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2.000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nemendur</a:t>
            </a: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í 100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byggingum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á 20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stöðum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á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höfuðborgarsvæðinu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...</a:t>
            </a: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952" r="29299" b="-2"/>
          <a:stretch/>
        </p:blipFill>
        <p:spPr>
          <a:xfrm>
            <a:off x="4952364" y="1085439"/>
            <a:ext cx="6401436" cy="4816716"/>
          </a:xfrm>
          <a:prstGeom prst="rect">
            <a:avLst/>
          </a:prstGeom>
          <a:noFill/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584D2-E4C4-40FA-933D-9B63F6611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BA3FBC-CDE8-4C95-90CD-6E45BD90F09D}"/>
              </a:ext>
            </a:extLst>
          </p:cNvPr>
          <p:cNvSpPr txBox="1">
            <a:spLocks/>
          </p:cNvSpPr>
          <p:nvPr/>
        </p:nvSpPr>
        <p:spPr>
          <a:xfrm>
            <a:off x="378823" y="561475"/>
            <a:ext cx="11539149" cy="74595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/>
            <a:r>
              <a:rPr lang="is-I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Landspitali</a:t>
            </a:r>
            <a:endParaRPr lang="is-I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905" y="665747"/>
            <a:ext cx="3425408" cy="36570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Árið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2022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ECC6-6D9B-42C2-AFF9-7476F4213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FFA86-F568-F1F6-4401-DE61A054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362" y="574357"/>
            <a:ext cx="6062345" cy="57092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5315320" y="1396662"/>
            <a:ext cx="6052738" cy="4960937"/>
          </a:xfrm>
        </p:spPr>
        <p:txBody>
          <a:bodyPr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  <a:r>
              <a:rPr lang="is-I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koma á göngudeildir og bráðamóttöku geðsviðs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börn koma á bráðamóttöku barna </a:t>
            </a: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hjartaþræðingar á þræðingarstofu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is-I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sjúklingur kemur í blóðskilun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á gjörgæslu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  <a:r>
              <a:rPr lang="is-I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starfsmenn í vinnu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tonn af úrgangi falla til úr almennum rekstri  - þar af 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tonn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endurunnið. Af þessum 4,8 tonnum eru 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tonn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úr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framkvæmdum og viðhaldi</a:t>
            </a:r>
            <a:endParaRPr lang="is-I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Rafmagnsnotkun samsvarar notkun 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4.521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heimila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23082" y="332125"/>
            <a:ext cx="8718550" cy="438150"/>
          </a:xfrm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Dagur á Landspítala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719528" y="1447463"/>
            <a:ext cx="4297363" cy="4859337"/>
          </a:xfrm>
        </p:spPr>
        <p:txBody>
          <a:bodyPr>
            <a:normAutofit fontScale="92500" lnSpcReduction="10000"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á legudeildum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1.336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koma á dag- og göngudeildir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9.750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rannsóknir á rannsóknarsviði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fá meðferð hjá sjúkra- og iðjuþjálfum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koma á slysa- og bráðamóttökur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nýir sjúklingar leggjast inn á legudeildir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fara í skurðaðgerðir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börn fæðast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9F42B-D06F-4B1E-82F4-6799F85E0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584D2-E4C4-40FA-933D-9B63F6611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BA3FBC-CDE8-4C95-90CD-6E45BD90F09D}"/>
              </a:ext>
            </a:extLst>
          </p:cNvPr>
          <p:cNvSpPr txBox="1">
            <a:spLocks/>
          </p:cNvSpPr>
          <p:nvPr/>
        </p:nvSpPr>
        <p:spPr>
          <a:xfrm>
            <a:off x="378823" y="561475"/>
            <a:ext cx="11539149" cy="69255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400" b="1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highlight>
                  <a:srgbClr val="F8F8F8"/>
                </a:highlight>
                <a:uLnTx/>
                <a:uFillTx/>
                <a:latin typeface="Arial"/>
                <a:ea typeface="MS PGothic" pitchFamily="34" charset="-128"/>
                <a:cs typeface="+mj-cs"/>
              </a:rPr>
              <a:t>COVID-19 á Landspítala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Mikill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samdráttur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í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starfsemi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vegna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sóttvarnarreglna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- 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Mikill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viðbúnaður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og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vinnuálag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s-IS" sz="36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MS PGothic" pitchFamily="34" charset="-128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4566F2-F2ED-4070-8ABA-FDD9DCAD7ECF}"/>
              </a:ext>
            </a:extLst>
          </p:cNvPr>
          <p:cNvSpPr txBox="1"/>
          <p:nvPr/>
        </p:nvSpPr>
        <p:spPr>
          <a:xfrm>
            <a:off x="378822" y="1317355"/>
            <a:ext cx="9731831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Frá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upphafi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faraldurs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í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febrúar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2020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til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ársloka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</a:t>
            </a:r>
            <a:r>
              <a:rPr lang="en-US" sz="2000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82%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landsmanna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bólusettir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- um 200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þús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COVID-19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staðfest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smit (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endursmit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meðtalin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8F8F8"/>
              </a:highlight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Um 2.000 COVID-19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legur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á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spítalanum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þar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af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 111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8F8F8"/>
                </a:highlight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</a:rPr>
              <a:t>andlát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8F8F8"/>
              </a:highlight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Toppur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18. mars 2022, 85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manns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inniliggjandi</a:t>
            </a:r>
            <a:endParaRPr lang="en-US" dirty="0">
              <a:solidFill>
                <a:prstClr val="black"/>
              </a:solidFill>
              <a:highlight>
                <a:srgbClr val="F8F8F8"/>
              </a:highligh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Mikil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veikindi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starfsmanna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fyrstu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4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mánuði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ársins</a:t>
            </a:r>
            <a:r>
              <a:rPr lang="en-US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2022</a:t>
            </a:r>
            <a:r>
              <a:rPr lang="en-US" sz="2000" dirty="0">
                <a:solidFill>
                  <a:prstClr val="black"/>
                </a:solidFill>
                <a:highlight>
                  <a:srgbClr val="F8F8F8"/>
                </a:highligh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8F8F8"/>
              </a:highlight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Mynd 2">
            <a:extLst>
              <a:ext uri="{FF2B5EF4-FFF2-40B4-BE49-F238E27FC236}">
                <a16:creationId xmlns:a16="http://schemas.microsoft.com/office/drawing/2014/main" id="{E2ABD6FD-48DD-7B05-EE7B-E840CAF2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" y="2977326"/>
            <a:ext cx="9544596" cy="38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>
          <a:xfrm>
            <a:off x="1085381" y="129496"/>
            <a:ext cx="8865097" cy="856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kumimoji="0" lang="is-I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Búseta sjúklinga Landspítala</a:t>
            </a:r>
            <a:br>
              <a:rPr kumimoji="0" lang="is-I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</a:br>
            <a:r>
              <a:rPr kumimoji="0" lang="is-IS" sz="1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Fjöldi sem kom einu sinni eða oftar árið 2021 </a:t>
            </a:r>
            <a: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  <a:t>skipt eftir heilbrigðisumdæmum. </a:t>
            </a:r>
          </a:p>
          <a:p>
            <a:pPr algn="ctr"/>
            <a: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  <a:t>Fyrri talan í töflum sýnir fjölda einstaklinga sem komu á LSH en seinni talan segir hve stór hluti íbúa í heilbrigðisumdæminu fékk þjónustu á LSH. Hlutfallstala fæðinga er miðuð við konur á aldrinum 18 til 45 ára sem voru búsettar í umdæminu.</a:t>
            </a:r>
            <a:b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</a:br>
            <a:endParaRPr lang="is-IS" sz="1000" b="1" cap="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523" y="1817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D4658-39D1-43D0-9898-A12FFC081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28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311C3A-D218-6EC9-9957-CCF57958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00" y="1143815"/>
            <a:ext cx="9972000" cy="55846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2700" y="380048"/>
            <a:ext cx="8718550" cy="836612"/>
          </a:xfrm>
        </p:spPr>
        <p:txBody>
          <a:bodyPr/>
          <a:lstStyle/>
          <a:p>
            <a:pPr algn="ctr"/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Meginþorri lega á LSH árið 2022 var hjá aldurshópnum 50 ára og eldri</a:t>
            </a:r>
            <a:b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(Legur tengdar meðgöngu og fæðingu undanskildar)</a:t>
            </a:r>
            <a:endParaRPr lang="en-US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73279-7E44-42AA-B096-AC7F11429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D7FF0-2FC4-2C5D-CC40-9876E372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2" y="1419059"/>
            <a:ext cx="10443362" cy="519287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646947"/>
            <a:ext cx="5781675" cy="1856791"/>
          </a:xfr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Íslenska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heilbrigðiskerfið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A72CB-6210-4975-92A8-1AD6B5D8F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BAB90-AE7B-4B98-8A55-A2623441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156" y="233089"/>
            <a:ext cx="1157287" cy="47343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DC57-2DAB-43A0-BABB-2DF32A84E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9102FB90-BACB-44CC-97FC-0DE601E92E42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5B137-C999-41EB-AC3A-B3B3C196D073}"/>
              </a:ext>
            </a:extLst>
          </p:cNvPr>
          <p:cNvSpPr/>
          <p:nvPr/>
        </p:nvSpPr>
        <p:spPr>
          <a:xfrm>
            <a:off x="1146961" y="706525"/>
            <a:ext cx="9773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LEGUTÍMI OG LEGURÝMI </a:t>
            </a:r>
            <a:endParaRPr lang="is-IS" sz="32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FA1F2-C454-15EF-420B-E9F8C657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09" y="1821035"/>
            <a:ext cx="5081778" cy="450723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1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775394"/>
              </p:ext>
            </p:extLst>
          </p:nvPr>
        </p:nvGraphicFramePr>
        <p:xfrm>
          <a:off x="6338039" y="1844057"/>
          <a:ext cx="4437117" cy="448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44577" y="417095"/>
            <a:ext cx="9813873" cy="606843"/>
          </a:xfrm>
        </p:spPr>
        <p:txBody>
          <a:bodyPr/>
          <a:lstStyle/>
          <a:p>
            <a: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Fjöldi lega eftir yfirsjúkdómaflokkum DRG-kerfis </a:t>
            </a:r>
            <a:r>
              <a:rPr lang="is-IS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(Diagnosis related </a:t>
            </a:r>
            <a:r>
              <a:rPr lang="is-IS" sz="16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groups</a:t>
            </a:r>
            <a:r>
              <a:rPr lang="is-IS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endParaRPr lang="en-US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98154-7843-40C5-AE56-56B6804097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A48AB5-8395-6A2D-C741-1300630E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72" y="1201737"/>
            <a:ext cx="10811256" cy="5410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11853" y="291090"/>
            <a:ext cx="9192713" cy="10163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Skurðaðgerðir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034AE-A340-4763-83FA-63964FD52E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33E82-E4C8-DD8F-EF8B-C9160133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069" y="1302508"/>
            <a:ext cx="7574280" cy="505876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Komur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bráðamóttökur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7B0D3-142A-411F-B069-F5BCACA58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C8C407-F5B0-ED1C-7A4A-99C7A191D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830" y="1475489"/>
            <a:ext cx="753237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893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027356" y="745958"/>
            <a:ext cx="9326442" cy="7826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Yfir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70%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fæðinga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eru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72E67-4176-49A8-893E-70B71D2BD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5025F-65B6-3365-4F51-5B4BB7D4F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71" y="1869062"/>
            <a:ext cx="7598664" cy="41468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6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6F6BE-D780-4626-AAD8-B3C3660161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B521E4C-8654-49C1-B116-466AFEC6BE12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Gæðavísar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D3C4A-5048-4035-AA41-BE7243281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8B9EE-E3A1-62C2-FA33-67964EC8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564" y="237077"/>
            <a:ext cx="8729663" cy="63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3046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7DF5-2BA6-469D-ABF7-AD07BA482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2C03B-25C4-0202-A4D8-656B0BEEA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7" y="361950"/>
            <a:ext cx="972502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3881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7DF5-2BA6-469D-ABF7-AD07BA482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EEEB4-B1D2-3EF3-AA01-9223AB64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" y="295275"/>
            <a:ext cx="100012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118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D8674-74B8-4B7C-89FF-6D2F79C77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90593-9545-83E5-43E1-6DCBBB90D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76993"/>
            <a:ext cx="992505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547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195480"/>
            <a:ext cx="10515600" cy="979892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Skipulag heilbrigðisþjónustu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6858766" y="1912254"/>
            <a:ext cx="5036191" cy="34482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E68348-F4F6-466A-A97B-FF39564FE4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BE1A9339-136E-465C-A5E3-3CA280A0FB0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27" y="1618170"/>
            <a:ext cx="7304209" cy="504435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is-IS" b="1" dirty="0">
                <a:latin typeface="+mj-lt"/>
              </a:rPr>
              <a:t>Mannfjöldi á Íslandi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um 388.000, þar af 247.000 á höfuðborgarsvæðinu </a:t>
            </a:r>
            <a:r>
              <a:rPr lang="is-IS" sz="800" dirty="0">
                <a:latin typeface="+mj-lt"/>
              </a:rPr>
              <a:t>(1. jan 2023)</a:t>
            </a:r>
          </a:p>
          <a:p>
            <a:pPr marL="457200" indent="-457200">
              <a:buNone/>
            </a:pPr>
            <a:endParaRPr lang="is-IS" b="1" dirty="0">
              <a:latin typeface="+mj-lt"/>
            </a:endParaRPr>
          </a:p>
          <a:p>
            <a:pPr marL="457200" indent="-457200">
              <a:buNone/>
            </a:pPr>
            <a:r>
              <a:rPr lang="is-IS" b="1" dirty="0">
                <a:latin typeface="+mj-lt"/>
              </a:rPr>
              <a:t>Fjármögnun heilbrigðisþjónustu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83,7%  frá skattfé almennings, 16,3% frá einstaklingum </a:t>
            </a:r>
            <a:r>
              <a:rPr lang="is-IS" sz="800" dirty="0">
                <a:latin typeface="+mj-lt"/>
              </a:rPr>
              <a:t>(2021)</a:t>
            </a:r>
          </a:p>
          <a:p>
            <a:pPr marL="457200" indent="-457200">
              <a:buNone/>
            </a:pPr>
            <a:endParaRPr lang="is-IS" b="1" dirty="0">
              <a:latin typeface="+mj-lt"/>
            </a:endParaRPr>
          </a:p>
          <a:p>
            <a:pPr marL="457200" indent="-457200">
              <a:buNone/>
            </a:pPr>
            <a:r>
              <a:rPr lang="is-IS" b="1" dirty="0">
                <a:latin typeface="+mj-lt"/>
              </a:rPr>
              <a:t>Gæði og árangur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Góður klínískur árangur í samanburði við önnur OECD lönd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	dæmi: Ísland með lægstu tíðni sængurkvenna- og burðarmálsdauða </a:t>
            </a:r>
          </a:p>
          <a:p>
            <a:endParaRPr lang="en-US" sz="1700" dirty="0"/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73516-2B4F-48C5-AF6D-EC694EB9C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F799A-6378-BB9C-6B79-B1E6786FA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" y="190500"/>
            <a:ext cx="99917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5375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8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721C0-92BB-4ABF-BDD3-58481D89E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25020C19-8B68-47E0-BC59-F4C4E66D4D8C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Rekstur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4560469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10515600" cy="93345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Rekstrarreikningur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5C60AB-CFD6-41E4-8D2A-D0F340CCB86B}"/>
              </a:ext>
            </a:extLst>
          </p:cNvPr>
          <p:cNvSpPr/>
          <p:nvPr/>
        </p:nvSpPr>
        <p:spPr>
          <a:xfrm>
            <a:off x="5868213" y="324433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102FB90-BACB-44CC-97FC-0DE601E92E42}" type="slidenum">
              <a:rPr lang="en-US">
                <a:solidFill>
                  <a:schemeClr val="tx1">
                    <a:tint val="75000"/>
                  </a:schemeClr>
                </a:solidFill>
              </a:rPr>
              <a:pPr/>
              <a:t>42</a:t>
            </a:fld>
            <a:endParaRPr lang="is-I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55F1B-7368-45E3-B2A5-B017D046C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6D215-066F-F4F7-C40C-F2204610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1430536"/>
            <a:ext cx="10206990" cy="4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C2D60-3FDE-40F3-B782-74C16D42C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90EFABBD-D1FE-4037-AA68-D924E3CBB929}"/>
              </a:ext>
            </a:extLst>
          </p:cNvPr>
          <p:cNvSpPr txBox="1"/>
          <p:nvPr/>
        </p:nvSpPr>
        <p:spPr>
          <a:xfrm>
            <a:off x="1940379" y="5949840"/>
            <a:ext cx="7482296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Hækkun </a:t>
            </a:r>
            <a:r>
              <a:rPr lang="is-IS" sz="1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sérgreindra</a:t>
            </a:r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vara milli 2020 og 2021 er að mestu leyti tilkomin vegna kaupa á hvarfaefnum fyrir veirurannsóknir vegna Covid-19.</a:t>
            </a:r>
            <a:endParaRPr lang="is-I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11635-05C4-FE23-F609-A71CC7510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89" y="339635"/>
            <a:ext cx="8069275" cy="5568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125F5-5151-47BD-BFAD-93B729A1B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1E768A68-4559-48E4-9E14-8C20085975AE}"/>
              </a:ext>
            </a:extLst>
          </p:cNvPr>
          <p:cNvSpPr txBox="1"/>
          <p:nvPr/>
        </p:nvSpPr>
        <p:spPr>
          <a:xfrm>
            <a:off x="1862002" y="6166443"/>
            <a:ext cx="7482296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*Miðað er við launavísitölu ríkisstarfsmanna (heimild: Hagstofa Íslands). Vísitalan metur styttingu vinnutíma skv. kjarasamningum til launahækkunar, en styttingin tók gildi á árinu 2021.</a:t>
            </a:r>
            <a:endParaRPr lang="is-I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D8155-A5AD-C665-DE32-7801524F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02" y="719455"/>
            <a:ext cx="7901940" cy="541909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4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6DFA6-A711-408F-A5A0-CFE381612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AB314AB-1D8F-4FD6-B44F-15483895CDE1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Mannauður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091" y="463132"/>
            <a:ext cx="9952759" cy="1187018"/>
          </a:xfrm>
        </p:spPr>
        <p:txBody>
          <a:bodyPr/>
          <a:lstStyle/>
          <a:p>
            <a:pPr algn="ctr"/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 spítalanum starfa um 6.100 manns </a:t>
            </a:r>
            <a:b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 um 4.900 stöðugildum </a:t>
            </a:r>
            <a:br>
              <a:rPr lang="is-IS" sz="3200" dirty="0"/>
            </a:br>
            <a:endParaRPr lang="en-US" sz="3200" b="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0CD26-4FCA-4519-9B18-40EBBED97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83961-6B9E-2C93-2369-9EFED73B2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21" y="1332693"/>
            <a:ext cx="8251698" cy="54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85479" y="207644"/>
            <a:ext cx="9266444" cy="7244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Stöðugildi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starfsmannafjöldi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5F45A-200D-4AC7-AC20-1B050BA39A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B26336-5F71-0084-E45F-C7DB545E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68" y="1196340"/>
            <a:ext cx="6989674" cy="50566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07872" y="-1371177"/>
            <a:ext cx="9150578" cy="25684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Veikindahlutfall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mánuðum</a:t>
            </a:r>
            <a:endParaRPr lang="en-U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55E2B-9D42-4597-836A-6C0ED6F4E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DBA91-12C1-25DB-0A10-23A4ABCAE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3" y="1787576"/>
            <a:ext cx="11778234" cy="328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10515600" cy="9334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Starfsánægja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skv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Könnun</a:t>
            </a:r>
            <a:br>
              <a:rPr lang="en-US" sz="2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Skalinn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er 1-5,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þar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5 er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hæsta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gildi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markmið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er 4,1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7AC4E-AF74-4C90-BC21-5858CF9C2A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474D3-2CE1-9A25-D7A0-5A2CAACA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67" y="1599436"/>
            <a:ext cx="7031736" cy="452856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01782" y="166255"/>
            <a:ext cx="10056668" cy="1347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vegna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krabbameina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 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A7F37-EA47-4CDA-8F86-8BA62DEB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21924-5F12-4D31-912C-08271FAA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3" y="927127"/>
            <a:ext cx="7512858" cy="580166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1190EF-8C7B-434E-849C-C2D30EA7D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50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C54E7E1-18DD-4765-B359-76D8BAEC0E95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Menntun og vísindi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363" y="428997"/>
            <a:ext cx="9933709" cy="838200"/>
          </a:xfrm>
        </p:spPr>
        <p:txBody>
          <a:bodyPr/>
          <a:lstStyle/>
          <a:p>
            <a: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1.994 nemendur í heilbrigðisvísindum árið 2022</a:t>
            </a:r>
            <a:b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þar af 714 háskólanemar á framhaldsstigi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9337" y="1970256"/>
            <a:ext cx="194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Læknisfræði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9597" y="1965900"/>
            <a:ext cx="21605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Hjúkrunarfræði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47269" y="3688765"/>
            <a:ext cx="21605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Sjúkraliðanám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4666" y="2722147"/>
            <a:ext cx="1872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Lífeindafræði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3520" y="3243674"/>
            <a:ext cx="1512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Lyfjafræði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1405" y="3284984"/>
            <a:ext cx="180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Geislafræði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354" y="4707891"/>
            <a:ext cx="194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Sjúkraþjálfun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1303" y="2618630"/>
            <a:ext cx="1727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Iðjuþjálfun </a:t>
            </a:r>
            <a:r>
              <a:rPr lang="is-I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7683" y="4581128"/>
            <a:ext cx="208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Félagsráðgjöf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2091" y="3958936"/>
            <a:ext cx="190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Sálfræði </a:t>
            </a:r>
            <a:r>
              <a:rPr lang="is-I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04447" y="5175900"/>
            <a:ext cx="3409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Sjúkraflutningamenn o.fl.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065" y="5242040"/>
            <a:ext cx="2609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Skipstjórnarmenn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19810" y="4139788"/>
            <a:ext cx="21605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Næringarfræði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C:\Google Drive\Landspitali\My Documents\My Pictures\LSH05733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95621" y="2619337"/>
            <a:ext cx="4651397" cy="3098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8B40E-54DD-480E-924E-51D66641D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8941" y="76075"/>
            <a:ext cx="10379509" cy="133708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VísindIN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2022 Í TÖLUM</a:t>
            </a:r>
            <a:br>
              <a:rPr lang="en-US" sz="3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6D771E-2665-4AD7-8850-B4CEA1E52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13976" y="6456785"/>
            <a:ext cx="678024" cy="401216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164D0-35F5-42E5-0A1F-656D2B1A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590" y="905817"/>
            <a:ext cx="3954209" cy="57515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000" t="-7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C86D5-1988-4AF9-A19C-682F8DB64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53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CCC8BE0B-5B93-4D6C-AB01-440446D3417A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Nokkrir áfangar úr sögu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y Google Docs\Landspitali\My Documents\My Pictures\Byggingar\800_LSH0758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722138" y="4828440"/>
            <a:ext cx="2152131" cy="1414603"/>
          </a:xfrm>
          <a:prstGeom prst="rect">
            <a:avLst/>
          </a:prstGeom>
          <a:noFill/>
        </p:spPr>
      </p:pic>
      <p:pic>
        <p:nvPicPr>
          <p:cNvPr id="5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64628" y="1481402"/>
            <a:ext cx="2159000" cy="14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52850" y="740143"/>
            <a:ext cx="1011521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s-I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is-IS" dirty="0">
              <a:latin typeface="Calibri" pitchFamily="34" charset="0"/>
            </a:endParaRPr>
          </a:p>
          <a:p>
            <a:r>
              <a:rPr lang="nn-NO" sz="1400" dirty="0">
                <a:latin typeface="+mj-lt"/>
              </a:rPr>
              <a:t>1930  Landspítalinn tekinn í notkun</a:t>
            </a:r>
          </a:p>
          <a:p>
            <a:r>
              <a:rPr lang="nn-NO" sz="1400" dirty="0">
                <a:latin typeface="+mj-lt"/>
              </a:rPr>
              <a:t>1955  Hjúkrunarspítalinn opnaður</a:t>
            </a:r>
          </a:p>
          <a:p>
            <a:r>
              <a:rPr lang="is-IS" sz="1400" dirty="0">
                <a:latin typeface="+mj-lt"/>
              </a:rPr>
              <a:t>1996  Sjúkrahús Reykjavíkur stofnað með sameiningu Borgarspítalans (1967) og St. Jósefsspítala Landakoti (1902)</a:t>
            </a:r>
          </a:p>
          <a:p>
            <a:r>
              <a:rPr lang="is-IS" sz="1400" dirty="0">
                <a:latin typeface="+mj-lt"/>
              </a:rPr>
              <a:t>1999  Ríkisspítalar (Landspítalinn) og Sjúkrahús Reykjavíkur undir eina stjórn</a:t>
            </a:r>
          </a:p>
          <a:p>
            <a:r>
              <a:rPr lang="is-IS" sz="1400" dirty="0">
                <a:latin typeface="+mj-lt"/>
              </a:rPr>
              <a:t>2000  Ríkisspítalar (Landspítalinn) og Sjúkrahús Reykjavíkur sameinast í Landspítala - háskólasjúkrahús (Landspítali frá 2007)</a:t>
            </a:r>
          </a:p>
          <a:p>
            <a:r>
              <a:rPr lang="is-IS" sz="1400" dirty="0">
                <a:latin typeface="+mj-lt"/>
              </a:rPr>
              <a:t>2011  St. Jósefsspítali í Hafnarfirði sameinast Landspítala 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24735" y="1481138"/>
            <a:ext cx="219004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Google Docs\Landspitali\My Documents\My Pictures\Byggingar\barnasp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20523" y="1501776"/>
            <a:ext cx="218111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12613" y="1481138"/>
            <a:ext cx="215611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24902" y="4846638"/>
            <a:ext cx="2189709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31016" y="4850148"/>
            <a:ext cx="2070100" cy="140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70978" y="4840590"/>
            <a:ext cx="2159000" cy="14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924378" y="1479550"/>
            <a:ext cx="744538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>
                <a:latin typeface="Calibri" pitchFamily="34" charset="0"/>
              </a:rPr>
              <a:t>Hringbraut</a:t>
            </a:r>
            <a:endParaRPr lang="is-IS" sz="900">
              <a:latin typeface="Calibri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181804" y="1479550"/>
            <a:ext cx="725962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Fossvogur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463041" y="1479550"/>
            <a:ext cx="647700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>
                <a:latin typeface="Calibri" pitchFamily="34" charset="0"/>
              </a:rPr>
              <a:t>Landakot</a:t>
            </a:r>
            <a:endParaRPr lang="is-IS" sz="900">
              <a:latin typeface="Calibri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645856" y="1501775"/>
            <a:ext cx="1223963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>
                <a:latin typeface="Calibri" pitchFamily="34" charset="0"/>
              </a:rPr>
              <a:t>Barnaspítali Hringsins </a:t>
            </a:r>
            <a:endParaRPr lang="is-IS" sz="900">
              <a:latin typeface="Calibri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927556" y="4848231"/>
            <a:ext cx="741363" cy="2317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Eiríksstaðir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231019" y="4851400"/>
            <a:ext cx="598487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>
                <a:latin typeface="Calibri" pitchFamily="34" charset="0"/>
              </a:rPr>
              <a:t>Kleppur</a:t>
            </a:r>
            <a:endParaRPr lang="is-IS" sz="900">
              <a:latin typeface="Calibri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470978" y="4837113"/>
            <a:ext cx="878954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Geðdeildahús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7718088" y="4813920"/>
            <a:ext cx="64807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Grensás 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83CAA-547F-4A8A-A734-FD444C731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 idx="4294967295"/>
          </p:nvPr>
        </p:nvSpPr>
        <p:spPr>
          <a:xfrm>
            <a:off x="0" y="579438"/>
            <a:ext cx="8718550" cy="433387"/>
          </a:xfrm>
        </p:spPr>
        <p:txBody>
          <a:bodyPr/>
          <a:lstStyle/>
          <a:p>
            <a:pPr algn="ctr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Áfangar í Landspítalasögunni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88582" y="4308255"/>
            <a:ext cx="10498040" cy="28733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1155248" y="3155724"/>
            <a:ext cx="1330325" cy="1460302"/>
            <a:chOff x="243011" y="3068960"/>
            <a:chExt cx="1331640" cy="1459707"/>
          </a:xfrm>
        </p:grpSpPr>
        <p:cxnSp>
          <p:nvCxnSpPr>
            <p:cNvPr id="23" name="Straight Connector 22"/>
            <p:cNvCxnSpPr>
              <a:stCxn id="27" idx="0"/>
              <a:endCxn id="24" idx="2"/>
            </p:cNvCxnSpPr>
            <p:nvPr/>
          </p:nvCxnSpPr>
          <p:spPr>
            <a:xfrm rot="5400000" flipH="1" flipV="1">
              <a:off x="468246" y="3636025"/>
              <a:ext cx="545878" cy="33529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243011" y="3068960"/>
              <a:ext cx="13316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Landakotsspítali tók til starfa </a:t>
              </a:r>
            </a:p>
          </p:txBody>
        </p: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>
              <a:off x="277971" y="4076611"/>
              <a:ext cx="582787" cy="452056"/>
              <a:chOff x="277971" y="4076611"/>
              <a:chExt cx="582787" cy="452056"/>
            </a:xfrm>
          </p:grpSpPr>
          <p:sp>
            <p:nvSpPr>
              <p:cNvPr id="26" name="Rectangle 5"/>
              <p:cNvSpPr/>
              <p:nvPr/>
            </p:nvSpPr>
            <p:spPr>
              <a:xfrm>
                <a:off x="277971" y="4221015"/>
                <a:ext cx="582787" cy="30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1902</a:t>
                </a: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502030" y="4076611"/>
                <a:ext cx="143016" cy="1444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1406071" y="4308249"/>
            <a:ext cx="1296988" cy="1397000"/>
            <a:chOff x="611560" y="4221088"/>
            <a:chExt cx="1296144" cy="1397769"/>
          </a:xfrm>
        </p:grpSpPr>
        <p:grpSp>
          <p:nvGrpSpPr>
            <p:cNvPr id="29" name="Group 59"/>
            <p:cNvGrpSpPr>
              <a:grpSpLocks/>
            </p:cNvGrpSpPr>
            <p:nvPr/>
          </p:nvGrpSpPr>
          <p:grpSpPr bwMode="auto">
            <a:xfrm>
              <a:off x="1114471" y="4221088"/>
              <a:ext cx="581832" cy="432038"/>
              <a:chOff x="1114471" y="4221088"/>
              <a:chExt cx="581832" cy="43203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114471" y="4221088"/>
                <a:ext cx="581832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1907</a:t>
                </a: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1292155" y="4508583"/>
                <a:ext cx="144368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cxnSp>
          <p:nvCxnSpPr>
            <p:cNvPr id="30" name="Straight Connector 29"/>
            <p:cNvCxnSpPr>
              <a:stCxn id="33" idx="0"/>
              <a:endCxn id="31" idx="0"/>
            </p:cNvCxnSpPr>
            <p:nvPr/>
          </p:nvCxnSpPr>
          <p:spPr>
            <a:xfrm rot="5400000">
              <a:off x="1060228" y="4853323"/>
              <a:ext cx="503514" cy="10312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611560" y="5157192"/>
              <a:ext cx="12961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Kleppsspítali tekinn í notkun</a:t>
              </a:r>
            </a:p>
          </p:txBody>
        </p:sp>
      </p:grp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4177995" y="1283838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Hjúkrunarspítali opnaður </a:t>
            </a:r>
          </a:p>
          <a:p>
            <a:r>
              <a:rPr lang="is-IS" sz="1200" dirty="0">
                <a:latin typeface="+mj-lt"/>
              </a:rPr>
              <a:t>í Heilsuverndarstöðinni.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(Þeirri starfsemi lauk endanlega 1996)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5" name="Group 85"/>
          <p:cNvGrpSpPr>
            <a:grpSpLocks/>
          </p:cNvGrpSpPr>
          <p:nvPr/>
        </p:nvGrpSpPr>
        <p:grpSpPr bwMode="auto">
          <a:xfrm>
            <a:off x="6276483" y="4308249"/>
            <a:ext cx="1223962" cy="1397000"/>
            <a:chOff x="5508104" y="4221088"/>
            <a:chExt cx="1224136" cy="1397769"/>
          </a:xfrm>
        </p:grpSpPr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5508104" y="5157192"/>
              <a:ext cx="12241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Hvítabandið tekið í notkun</a:t>
              </a:r>
            </a:p>
          </p:txBody>
        </p:sp>
        <p:cxnSp>
          <p:nvCxnSpPr>
            <p:cNvPr id="37" name="Straight Connector 36"/>
            <p:cNvCxnSpPr>
              <a:endCxn id="36" idx="0"/>
            </p:cNvCxnSpPr>
            <p:nvPr/>
          </p:nvCxnSpPr>
          <p:spPr>
            <a:xfrm rot="16200000" flipH="1">
              <a:off x="5861270" y="4896944"/>
              <a:ext cx="503514" cy="1587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38" name="Group 71"/>
            <p:cNvGrpSpPr>
              <a:grpSpLocks/>
            </p:cNvGrpSpPr>
            <p:nvPr/>
          </p:nvGrpSpPr>
          <p:grpSpPr bwMode="auto">
            <a:xfrm>
              <a:off x="5795482" y="4221088"/>
              <a:ext cx="582294" cy="432038"/>
              <a:chOff x="5795482" y="4221088"/>
              <a:chExt cx="582294" cy="432038"/>
            </a:xfrm>
          </p:grpSpPr>
          <p:sp>
            <p:nvSpPr>
              <p:cNvPr id="39" name="Isosceles Triangle 18"/>
              <p:cNvSpPr/>
              <p:nvPr/>
            </p:nvSpPr>
            <p:spPr>
              <a:xfrm rot="10800000">
                <a:off x="6032053" y="4508583"/>
                <a:ext cx="144482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95482" y="4221088"/>
                <a:ext cx="582294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1970</a:t>
                </a:r>
              </a:p>
            </p:txBody>
          </p:sp>
        </p:grpSp>
      </p:grpSp>
      <p:grpSp>
        <p:nvGrpSpPr>
          <p:cNvPr id="41" name="Group 86"/>
          <p:cNvGrpSpPr>
            <a:grpSpLocks/>
          </p:cNvGrpSpPr>
          <p:nvPr/>
        </p:nvGrpSpPr>
        <p:grpSpPr bwMode="auto">
          <a:xfrm>
            <a:off x="7598912" y="4308254"/>
            <a:ext cx="2232025" cy="2167594"/>
            <a:chOff x="6372200" y="4221088"/>
            <a:chExt cx="2232247" cy="2167964"/>
          </a:xfrm>
        </p:grpSpPr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6372200" y="5373216"/>
              <a:ext cx="2232247" cy="1015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Landspítalinn og Sjúkrahús Reykjavíkur sameinast í Landspítala - háskólasjúkrahús, </a:t>
              </a:r>
            </a:p>
            <a:p>
              <a:pPr algn="ctr"/>
              <a:r>
                <a:rPr lang="is-IS" sz="1200" dirty="0">
                  <a:latin typeface="+mj-lt"/>
                </a:rPr>
                <a:t>nú Landspítali</a:t>
              </a:r>
            </a:p>
          </p:txBody>
        </p:sp>
        <p:cxnSp>
          <p:nvCxnSpPr>
            <p:cNvPr id="43" name="Straight Connector 42"/>
            <p:cNvCxnSpPr>
              <a:stCxn id="45" idx="0"/>
              <a:endCxn id="42" idx="0"/>
            </p:cNvCxnSpPr>
            <p:nvPr/>
          </p:nvCxnSpPr>
          <p:spPr>
            <a:xfrm flipH="1">
              <a:off x="7488324" y="4652962"/>
              <a:ext cx="196869" cy="72025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4" name="Group 73"/>
            <p:cNvGrpSpPr>
              <a:grpSpLocks/>
            </p:cNvGrpSpPr>
            <p:nvPr/>
          </p:nvGrpSpPr>
          <p:grpSpPr bwMode="auto">
            <a:xfrm>
              <a:off x="7380362" y="4221088"/>
              <a:ext cx="582269" cy="431874"/>
              <a:chOff x="7380362" y="4221088"/>
              <a:chExt cx="582269" cy="431874"/>
            </a:xfrm>
          </p:grpSpPr>
          <p:sp>
            <p:nvSpPr>
              <p:cNvPr id="45" name="Isosceles Triangle 44"/>
              <p:cNvSpPr/>
              <p:nvPr/>
            </p:nvSpPr>
            <p:spPr>
              <a:xfrm rot="10800000">
                <a:off x="7613748" y="4508474"/>
                <a:ext cx="142889" cy="14448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380362" y="4221088"/>
                <a:ext cx="582269" cy="307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2000</a:t>
                </a:r>
              </a:p>
            </p:txBody>
          </p:sp>
        </p:grpSp>
      </p:grpSp>
      <p:grpSp>
        <p:nvGrpSpPr>
          <p:cNvPr id="47" name="Group 80"/>
          <p:cNvGrpSpPr>
            <a:grpSpLocks/>
          </p:cNvGrpSpPr>
          <p:nvPr/>
        </p:nvGrpSpPr>
        <p:grpSpPr bwMode="auto">
          <a:xfrm>
            <a:off x="7527473" y="2436586"/>
            <a:ext cx="1584325" cy="2179440"/>
            <a:chOff x="6156176" y="2348880"/>
            <a:chExt cx="1584175" cy="2179787"/>
          </a:xfrm>
        </p:grpSpPr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6156176" y="2348880"/>
              <a:ext cx="1584175" cy="83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Landspítalinn og Sjúkrahús Reykjavíkur undir eina stjórn</a:t>
              </a:r>
            </a:p>
          </p:txBody>
        </p:sp>
        <p:cxnSp>
          <p:nvCxnSpPr>
            <p:cNvPr id="49" name="Straight Connector 48"/>
            <p:cNvCxnSpPr>
              <a:stCxn id="52" idx="0"/>
              <a:endCxn id="48" idx="2"/>
            </p:cNvCxnSpPr>
            <p:nvPr/>
          </p:nvCxnSpPr>
          <p:spPr>
            <a:xfrm flipV="1">
              <a:off x="6895088" y="3180009"/>
              <a:ext cx="53176" cy="89634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0" name="Group 72"/>
            <p:cNvGrpSpPr>
              <a:grpSpLocks/>
            </p:cNvGrpSpPr>
            <p:nvPr/>
          </p:nvGrpSpPr>
          <p:grpSpPr bwMode="auto">
            <a:xfrm>
              <a:off x="6587935" y="4076355"/>
              <a:ext cx="582156" cy="452312"/>
              <a:chOff x="6587935" y="4076355"/>
              <a:chExt cx="582156" cy="45231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587935" y="4220841"/>
                <a:ext cx="582156" cy="307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1999</a:t>
                </a:r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>
                <a:off x="6822863" y="4076355"/>
                <a:ext cx="144449" cy="14448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53" name="Group 76"/>
          <p:cNvGrpSpPr>
            <a:grpSpLocks/>
          </p:cNvGrpSpPr>
          <p:nvPr/>
        </p:nvGrpSpPr>
        <p:grpSpPr bwMode="auto">
          <a:xfrm>
            <a:off x="1720399" y="1644428"/>
            <a:ext cx="1445810" cy="2971603"/>
            <a:chOff x="971600" y="1556792"/>
            <a:chExt cx="1445590" cy="2971876"/>
          </a:xfrm>
        </p:grpSpPr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>
              <a:off x="971600" y="1556792"/>
              <a:ext cx="1331640" cy="76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Vífilsstaðaspítali tók til starfa</a:t>
              </a:r>
              <a:br>
                <a:rPr lang="is-IS" sz="1200" dirty="0">
                  <a:latin typeface="+mj-lt"/>
                </a:rPr>
              </a:br>
              <a:r>
                <a:rPr lang="is-IS" sz="1000" dirty="0">
                  <a:latin typeface="+mj-lt"/>
                </a:rPr>
                <a:t>(Starfsemi hætt 2002)</a:t>
              </a:r>
              <a:endParaRPr lang="is-IS" sz="10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55" name="Straight Connector 54"/>
            <p:cNvCxnSpPr>
              <a:stCxn id="58" idx="0"/>
              <a:endCxn id="54" idx="2"/>
            </p:cNvCxnSpPr>
            <p:nvPr/>
          </p:nvCxnSpPr>
          <p:spPr>
            <a:xfrm flipH="1" flipV="1">
              <a:off x="1637421" y="2326304"/>
              <a:ext cx="515894" cy="175008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6" name="Group 62"/>
            <p:cNvGrpSpPr>
              <a:grpSpLocks/>
            </p:cNvGrpSpPr>
            <p:nvPr/>
          </p:nvGrpSpPr>
          <p:grpSpPr bwMode="auto">
            <a:xfrm>
              <a:off x="1835068" y="4076386"/>
              <a:ext cx="582122" cy="452282"/>
              <a:chOff x="1835068" y="4076386"/>
              <a:chExt cx="582122" cy="452282"/>
            </a:xfrm>
          </p:grpSpPr>
          <p:sp>
            <p:nvSpPr>
              <p:cNvPr id="57" name="Rectangle 7"/>
              <p:cNvSpPr/>
              <p:nvPr/>
            </p:nvSpPr>
            <p:spPr>
              <a:xfrm>
                <a:off x="1835068" y="4220862"/>
                <a:ext cx="582122" cy="307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1910</a:t>
                </a: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>
                <a:off x="2081094" y="4076386"/>
                <a:ext cx="144440" cy="14447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59" name="Group 83"/>
          <p:cNvGrpSpPr>
            <a:grpSpLocks/>
          </p:cNvGrpSpPr>
          <p:nvPr/>
        </p:nvGrpSpPr>
        <p:grpSpPr bwMode="auto">
          <a:xfrm>
            <a:off x="3241894" y="4308248"/>
            <a:ext cx="1196573" cy="1510297"/>
            <a:chOff x="2051720" y="4221088"/>
            <a:chExt cx="1195639" cy="1510524"/>
          </a:xfrm>
        </p:grpSpPr>
        <p:grpSp>
          <p:nvGrpSpPr>
            <p:cNvPr id="60" name="Group 63"/>
            <p:cNvGrpSpPr>
              <a:grpSpLocks/>
            </p:cNvGrpSpPr>
            <p:nvPr/>
          </p:nvGrpSpPr>
          <p:grpSpPr bwMode="auto">
            <a:xfrm>
              <a:off x="2665602" y="4221088"/>
              <a:ext cx="581757" cy="431865"/>
              <a:chOff x="2665602" y="4221088"/>
              <a:chExt cx="581757" cy="431865"/>
            </a:xfrm>
          </p:grpSpPr>
          <p:sp>
            <p:nvSpPr>
              <p:cNvPr id="63" name="Rectangle 8"/>
              <p:cNvSpPr/>
              <p:nvPr/>
            </p:nvSpPr>
            <p:spPr>
              <a:xfrm>
                <a:off x="2665602" y="4221088"/>
                <a:ext cx="581757" cy="307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1930</a:t>
                </a:r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10800000">
                <a:off x="2871816" y="4508468"/>
                <a:ext cx="144350" cy="144485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61" name="Rectangle 51"/>
            <p:cNvSpPr>
              <a:spLocks noChangeArrowheads="1"/>
            </p:cNvSpPr>
            <p:nvPr/>
          </p:nvSpPr>
          <p:spPr bwMode="auto">
            <a:xfrm>
              <a:off x="2051720" y="5085184"/>
              <a:ext cx="1152127" cy="64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Landspítali tekinn í notkun</a:t>
              </a:r>
            </a:p>
          </p:txBody>
        </p:sp>
        <p:cxnSp>
          <p:nvCxnSpPr>
            <p:cNvPr id="62" name="Straight Connector 61"/>
            <p:cNvCxnSpPr>
              <a:stCxn id="64" idx="0"/>
              <a:endCxn id="61" idx="0"/>
            </p:cNvCxnSpPr>
            <p:nvPr/>
          </p:nvCxnSpPr>
          <p:spPr>
            <a:xfrm flipH="1">
              <a:off x="2627784" y="4652953"/>
              <a:ext cx="316207" cy="43223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5" name="Group 77"/>
          <p:cNvGrpSpPr>
            <a:grpSpLocks/>
          </p:cNvGrpSpPr>
          <p:nvPr/>
        </p:nvGrpSpPr>
        <p:grpSpPr bwMode="auto">
          <a:xfrm>
            <a:off x="3711121" y="3155724"/>
            <a:ext cx="1582738" cy="1460302"/>
            <a:chOff x="2699791" y="3068960"/>
            <a:chExt cx="1584175" cy="1459707"/>
          </a:xfrm>
        </p:grpSpPr>
        <p:grpSp>
          <p:nvGrpSpPr>
            <p:cNvPr id="66" name="Group 66"/>
            <p:cNvGrpSpPr>
              <a:grpSpLocks/>
            </p:cNvGrpSpPr>
            <p:nvPr/>
          </p:nvGrpSpPr>
          <p:grpSpPr bwMode="auto">
            <a:xfrm>
              <a:off x="3455383" y="4076611"/>
              <a:ext cx="582739" cy="452056"/>
              <a:chOff x="3455383" y="4076611"/>
              <a:chExt cx="582739" cy="452056"/>
            </a:xfrm>
          </p:grpSpPr>
          <p:sp>
            <p:nvSpPr>
              <p:cNvPr id="69" name="Rectangle 9"/>
              <p:cNvSpPr/>
              <p:nvPr/>
            </p:nvSpPr>
            <p:spPr>
              <a:xfrm>
                <a:off x="3455383" y="4221015"/>
                <a:ext cx="582739" cy="30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1946</a:t>
                </a:r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>
                <a:off x="3662689" y="4076611"/>
                <a:ext cx="143005" cy="1444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67" name="Rectangle 57"/>
            <p:cNvSpPr>
              <a:spLocks noChangeArrowheads="1"/>
            </p:cNvSpPr>
            <p:nvPr/>
          </p:nvSpPr>
          <p:spPr bwMode="auto">
            <a:xfrm>
              <a:off x="2699791" y="3068960"/>
              <a:ext cx="15841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Arnarholt opnað</a:t>
              </a:r>
            </a:p>
            <a:p>
              <a:pPr algn="ctr"/>
              <a:r>
                <a:rPr lang="is-IS" sz="1000">
                  <a:latin typeface="+mj-lt"/>
                </a:rPr>
                <a:t>(Starfsemi hætt 2005)</a:t>
              </a:r>
              <a:endParaRPr lang="is-IS" sz="1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68" name="Straight Connector 67"/>
            <p:cNvCxnSpPr>
              <a:stCxn id="70" idx="0"/>
              <a:endCxn id="67" idx="2"/>
            </p:cNvCxnSpPr>
            <p:nvPr/>
          </p:nvCxnSpPr>
          <p:spPr>
            <a:xfrm rot="16200000" flipV="1">
              <a:off x="3325419" y="3667838"/>
              <a:ext cx="576027" cy="24151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1" name="Group 84"/>
          <p:cNvGrpSpPr>
            <a:grpSpLocks/>
          </p:cNvGrpSpPr>
          <p:nvPr/>
        </p:nvGrpSpPr>
        <p:grpSpPr bwMode="auto">
          <a:xfrm>
            <a:off x="4826935" y="4308255"/>
            <a:ext cx="1511300" cy="1817687"/>
            <a:chOff x="3816246" y="4221088"/>
            <a:chExt cx="1512168" cy="1818203"/>
          </a:xfrm>
        </p:grpSpPr>
        <p:grpSp>
          <p:nvGrpSpPr>
            <p:cNvPr id="72" name="Group 67"/>
            <p:cNvGrpSpPr>
              <a:grpSpLocks/>
            </p:cNvGrpSpPr>
            <p:nvPr/>
          </p:nvGrpSpPr>
          <p:grpSpPr bwMode="auto">
            <a:xfrm>
              <a:off x="4500033" y="4221088"/>
              <a:ext cx="582545" cy="431923"/>
              <a:chOff x="4500033" y="4221088"/>
              <a:chExt cx="582545" cy="431923"/>
            </a:xfrm>
          </p:grpSpPr>
          <p:sp>
            <p:nvSpPr>
              <p:cNvPr id="75" name="Rectangle 10"/>
              <p:cNvSpPr/>
              <p:nvPr/>
            </p:nvSpPr>
            <p:spPr>
              <a:xfrm>
                <a:off x="4500033" y="4221088"/>
                <a:ext cx="582545" cy="307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1960</a:t>
                </a:r>
              </a:p>
            </p:txBody>
          </p:sp>
          <p:sp>
            <p:nvSpPr>
              <p:cNvPr id="76" name="Isosceles Triangle 16"/>
              <p:cNvSpPr/>
              <p:nvPr/>
            </p:nvSpPr>
            <p:spPr>
              <a:xfrm rot="10800000">
                <a:off x="4706989" y="4508507"/>
                <a:ext cx="144545" cy="1445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3816246" y="5085184"/>
              <a:ext cx="151216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Fæðingarheimili Reykjavíkur tekið í notkun</a:t>
              </a:r>
              <a:br>
                <a:rPr lang="is-IS" sz="1200">
                  <a:latin typeface="+mj-lt"/>
                </a:rPr>
              </a:br>
              <a:r>
                <a:rPr lang="is-IS" sz="1000">
                  <a:latin typeface="+mj-lt"/>
                </a:rPr>
                <a:t>(Starfsemi endanlega hætt 1995)</a:t>
              </a:r>
              <a:endParaRPr lang="is-IS" sz="1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74" name="Straight Connector 73"/>
            <p:cNvCxnSpPr>
              <a:endCxn id="73" idx="0"/>
            </p:cNvCxnSpPr>
            <p:nvPr/>
          </p:nvCxnSpPr>
          <p:spPr>
            <a:xfrm rot="5400000">
              <a:off x="4458822" y="4766519"/>
              <a:ext cx="431923" cy="2049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7" name="Group 79"/>
          <p:cNvGrpSpPr>
            <a:grpSpLocks/>
          </p:cNvGrpSpPr>
          <p:nvPr/>
        </p:nvGrpSpPr>
        <p:grpSpPr bwMode="auto">
          <a:xfrm>
            <a:off x="5618155" y="2723998"/>
            <a:ext cx="1655762" cy="1892031"/>
            <a:chOff x="4679180" y="2636984"/>
            <a:chExt cx="1656183" cy="1891684"/>
          </a:xfrm>
        </p:grpSpPr>
        <p:grpSp>
          <p:nvGrpSpPr>
            <p:cNvPr id="78" name="Group 70"/>
            <p:cNvGrpSpPr>
              <a:grpSpLocks/>
            </p:cNvGrpSpPr>
            <p:nvPr/>
          </p:nvGrpSpPr>
          <p:grpSpPr bwMode="auto">
            <a:xfrm>
              <a:off x="5137258" y="4076510"/>
              <a:ext cx="582359" cy="452158"/>
              <a:chOff x="5137258" y="4076510"/>
              <a:chExt cx="582359" cy="452158"/>
            </a:xfrm>
          </p:grpSpPr>
          <p:sp>
            <p:nvSpPr>
              <p:cNvPr id="81" name="Rectangle 32"/>
              <p:cNvSpPr/>
              <p:nvPr/>
            </p:nvSpPr>
            <p:spPr>
              <a:xfrm>
                <a:off x="5137258" y="4220947"/>
                <a:ext cx="582359" cy="307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1967</a:t>
                </a: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>
                <a:off x="5375444" y="4076510"/>
                <a:ext cx="144500" cy="14443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79" name="Rectangle 64"/>
            <p:cNvSpPr>
              <a:spLocks noChangeArrowheads="1"/>
            </p:cNvSpPr>
            <p:nvPr/>
          </p:nvSpPr>
          <p:spPr bwMode="auto">
            <a:xfrm>
              <a:off x="4679180" y="2636984"/>
              <a:ext cx="1656183" cy="461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Borgarspítalinn opnaður</a:t>
              </a:r>
            </a:p>
          </p:txBody>
        </p:sp>
        <p:cxnSp>
          <p:nvCxnSpPr>
            <p:cNvPr id="80" name="Straight Connector 79"/>
            <p:cNvCxnSpPr>
              <a:stCxn id="82" idx="0"/>
            </p:cNvCxnSpPr>
            <p:nvPr/>
          </p:nvCxnSpPr>
          <p:spPr>
            <a:xfrm flipV="1">
              <a:off x="5447694" y="3098564"/>
              <a:ext cx="48529" cy="97794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3" name="Group 81"/>
          <p:cNvGrpSpPr>
            <a:grpSpLocks/>
          </p:cNvGrpSpPr>
          <p:nvPr/>
        </p:nvGrpSpPr>
        <p:grpSpPr bwMode="auto">
          <a:xfrm>
            <a:off x="8678412" y="1787301"/>
            <a:ext cx="1620837" cy="2814956"/>
            <a:chOff x="7127776" y="1700808"/>
            <a:chExt cx="1619672" cy="2829550"/>
          </a:xfrm>
        </p:grpSpPr>
        <p:grpSp>
          <p:nvGrpSpPr>
            <p:cNvPr id="84" name="Group 74"/>
            <p:cNvGrpSpPr>
              <a:grpSpLocks/>
            </p:cNvGrpSpPr>
            <p:nvPr/>
          </p:nvGrpSpPr>
          <p:grpSpPr bwMode="auto">
            <a:xfrm>
              <a:off x="8173186" y="4095715"/>
              <a:ext cx="568466" cy="434643"/>
              <a:chOff x="8173186" y="4095715"/>
              <a:chExt cx="568466" cy="434643"/>
            </a:xfrm>
          </p:grpSpPr>
          <p:sp>
            <p:nvSpPr>
              <p:cNvPr id="87" name="Rectangle 36"/>
              <p:cNvSpPr/>
              <p:nvPr/>
            </p:nvSpPr>
            <p:spPr>
              <a:xfrm>
                <a:off x="8173186" y="4220985"/>
                <a:ext cx="568466" cy="309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2011</a:t>
                </a:r>
              </a:p>
            </p:txBody>
          </p:sp>
          <p:sp>
            <p:nvSpPr>
              <p:cNvPr id="88" name="Isosceles Triangle 40"/>
              <p:cNvSpPr/>
              <p:nvPr/>
            </p:nvSpPr>
            <p:spPr>
              <a:xfrm>
                <a:off x="8403209" y="4095715"/>
                <a:ext cx="144358" cy="144419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85" name="Rectangle 68"/>
            <p:cNvSpPr>
              <a:spLocks noChangeArrowheads="1"/>
            </p:cNvSpPr>
            <p:nvPr/>
          </p:nvSpPr>
          <p:spPr bwMode="auto">
            <a:xfrm>
              <a:off x="7127776" y="1700808"/>
              <a:ext cx="1619672" cy="83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St. Jósefsspítali Hafnarfirði  sameinast Landspítala</a:t>
              </a:r>
            </a:p>
          </p:txBody>
        </p:sp>
        <p:cxnSp>
          <p:nvCxnSpPr>
            <p:cNvPr id="86" name="Straight Connector 85"/>
            <p:cNvCxnSpPr>
              <a:stCxn id="88" idx="0"/>
              <a:endCxn id="85" idx="2"/>
            </p:cNvCxnSpPr>
            <p:nvPr/>
          </p:nvCxnSpPr>
          <p:spPr>
            <a:xfrm flipH="1" flipV="1">
              <a:off x="7937612" y="2536113"/>
              <a:ext cx="537775" cy="155960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2918962" y="2292130"/>
            <a:ext cx="1835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St. Jósefsspítali Hafnarfirði opnaður 1926</a:t>
            </a:r>
          </a:p>
        </p:txBody>
      </p:sp>
      <p:grpSp>
        <p:nvGrpSpPr>
          <p:cNvPr id="91" name="Group 150"/>
          <p:cNvGrpSpPr>
            <a:grpSpLocks/>
          </p:cNvGrpSpPr>
          <p:nvPr/>
        </p:nvGrpSpPr>
        <p:grpSpPr bwMode="auto">
          <a:xfrm>
            <a:off x="6159049" y="1715864"/>
            <a:ext cx="2376488" cy="2900165"/>
            <a:chOff x="4139952" y="1628800"/>
            <a:chExt cx="2376264" cy="2899867"/>
          </a:xfrm>
        </p:grpSpPr>
        <p:sp>
          <p:nvSpPr>
            <p:cNvPr id="92" name="Rectangle 78"/>
            <p:cNvSpPr>
              <a:spLocks noChangeArrowheads="1"/>
            </p:cNvSpPr>
            <p:nvPr/>
          </p:nvSpPr>
          <p:spPr bwMode="auto">
            <a:xfrm>
              <a:off x="4139952" y="1628800"/>
              <a:ext cx="2376264" cy="1015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s-IS" sz="1200">
                  <a:latin typeface="+mj-lt"/>
                </a:rPr>
                <a:t>Sjúkrahús Reykjavíkur stofnað með sameiningu Borgarspítalans og </a:t>
              </a:r>
              <a:br>
                <a:rPr lang="is-IS" sz="1200">
                  <a:latin typeface="+mj-lt"/>
                </a:rPr>
              </a:br>
              <a:r>
                <a:rPr lang="is-IS" sz="1200">
                  <a:latin typeface="+mj-lt"/>
                </a:rPr>
                <a:t>St. Jósefsspítala Landakoti 1996</a:t>
              </a:r>
            </a:p>
          </p:txBody>
        </p:sp>
        <p:cxnSp>
          <p:nvCxnSpPr>
            <p:cNvPr id="93" name="Straight Connector 92"/>
            <p:cNvCxnSpPr>
              <a:stCxn id="96" idx="0"/>
              <a:endCxn id="92" idx="2"/>
            </p:cNvCxnSpPr>
            <p:nvPr/>
          </p:nvCxnSpPr>
          <p:spPr>
            <a:xfrm flipH="1" flipV="1">
              <a:off x="5328084" y="2644359"/>
              <a:ext cx="323819" cy="143211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94" name="Group 94"/>
            <p:cNvGrpSpPr>
              <a:grpSpLocks/>
            </p:cNvGrpSpPr>
            <p:nvPr/>
          </p:nvGrpSpPr>
          <p:grpSpPr bwMode="auto">
            <a:xfrm>
              <a:off x="5363800" y="4076473"/>
              <a:ext cx="582156" cy="452194"/>
              <a:chOff x="6011872" y="4076473"/>
              <a:chExt cx="582156" cy="452194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6011872" y="4220921"/>
                <a:ext cx="582156" cy="30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1996</a:t>
                </a:r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>
                <a:off x="6227752" y="4076473"/>
                <a:ext cx="144448" cy="14444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97" name="Group 109"/>
          <p:cNvGrpSpPr>
            <a:grpSpLocks/>
          </p:cNvGrpSpPr>
          <p:nvPr/>
        </p:nvGrpSpPr>
        <p:grpSpPr bwMode="auto">
          <a:xfrm>
            <a:off x="3231701" y="2725947"/>
            <a:ext cx="582211" cy="1890081"/>
            <a:chOff x="1763688" y="2638386"/>
            <a:chExt cx="581544" cy="1890280"/>
          </a:xfrm>
        </p:grpSpPr>
        <p:sp>
          <p:nvSpPr>
            <p:cNvPr id="98" name="Rectangle 97"/>
            <p:cNvSpPr/>
            <p:nvPr/>
          </p:nvSpPr>
          <p:spPr>
            <a:xfrm>
              <a:off x="1763688" y="4220857"/>
              <a:ext cx="581544" cy="3078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s-IS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1926</a:t>
              </a:r>
            </a:p>
          </p:txBody>
        </p:sp>
        <p:cxnSp>
          <p:nvCxnSpPr>
            <p:cNvPr id="99" name="Straight Connector 98"/>
            <p:cNvCxnSpPr>
              <a:stCxn id="100" idx="0"/>
            </p:cNvCxnSpPr>
            <p:nvPr/>
          </p:nvCxnSpPr>
          <p:spPr>
            <a:xfrm flipV="1">
              <a:off x="2051489" y="2638386"/>
              <a:ext cx="146228" cy="145387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0" name="Isosceles Triangle 99"/>
            <p:cNvSpPr/>
            <p:nvPr/>
          </p:nvSpPr>
          <p:spPr>
            <a:xfrm>
              <a:off x="1979341" y="4092256"/>
              <a:ext cx="144298" cy="144478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>
                <a:latin typeface="+mj-lt"/>
              </a:endParaRPr>
            </a:p>
          </p:txBody>
        </p:sp>
      </p:grpSp>
      <p:sp>
        <p:nvSpPr>
          <p:cNvPr id="101" name="Rectangle 90"/>
          <p:cNvSpPr>
            <a:spLocks noChangeArrowheads="1"/>
          </p:cNvSpPr>
          <p:nvPr/>
        </p:nvSpPr>
        <p:spPr bwMode="auto">
          <a:xfrm>
            <a:off x="8535534" y="3300191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Nýr  Barnaspítali Hringsins 2003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9183237" y="4308255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3" name="Isosceles Triangle 102"/>
          <p:cNvSpPr/>
          <p:nvPr/>
        </p:nvSpPr>
        <p:spPr>
          <a:xfrm>
            <a:off x="9399134" y="4163789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4" name="Straight Connector 103"/>
          <p:cNvCxnSpPr>
            <a:stCxn id="103" idx="0"/>
            <a:endCxn id="101" idx="2"/>
          </p:cNvCxnSpPr>
          <p:nvPr/>
        </p:nvCxnSpPr>
        <p:spPr>
          <a:xfrm flipH="1" flipV="1">
            <a:off x="9183234" y="3946522"/>
            <a:ext cx="288131" cy="21726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 bwMode="auto">
          <a:xfrm>
            <a:off x="4995996" y="4308174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1955</a:t>
            </a: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5186107" y="4164158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7" name="Straight Connector 106"/>
          <p:cNvCxnSpPr>
            <a:stCxn id="106" idx="0"/>
            <a:endCxn id="34" idx="2"/>
          </p:cNvCxnSpPr>
          <p:nvPr/>
        </p:nvCxnSpPr>
        <p:spPr bwMode="auto">
          <a:xfrm flipV="1">
            <a:off x="5257545" y="2053279"/>
            <a:ext cx="570" cy="211087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823650" y="3187098"/>
            <a:ext cx="14763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Sjúkrahótel tekið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10" name="Rectangle 36"/>
          <p:cNvSpPr/>
          <p:nvPr/>
        </p:nvSpPr>
        <p:spPr bwMode="auto">
          <a:xfrm>
            <a:off x="10677947" y="4296125"/>
            <a:ext cx="595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2" name="Isosceles Triangle 40"/>
          <p:cNvSpPr/>
          <p:nvPr/>
        </p:nvSpPr>
        <p:spPr bwMode="auto">
          <a:xfrm>
            <a:off x="10787420" y="4173005"/>
            <a:ext cx="144462" cy="14367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14" name="Straight Connector 113"/>
          <p:cNvCxnSpPr>
            <a:cxnSpLocks/>
            <a:stCxn id="112" idx="0"/>
            <a:endCxn id="109" idx="2"/>
          </p:cNvCxnSpPr>
          <p:nvPr/>
        </p:nvCxnSpPr>
        <p:spPr bwMode="auto">
          <a:xfrm flipH="1" flipV="1">
            <a:off x="10561837" y="3648763"/>
            <a:ext cx="297814" cy="52424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72FBF1D2-7FCA-44F6-A180-FD455FD7AD24}"/>
              </a:ext>
            </a:extLst>
          </p:cNvPr>
          <p:cNvSpPr/>
          <p:nvPr/>
        </p:nvSpPr>
        <p:spPr bwMode="auto">
          <a:xfrm rot="10800000">
            <a:off x="10444313" y="4589528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grpSp>
        <p:nvGrpSpPr>
          <p:cNvPr id="115" name="Group 85">
            <a:extLst>
              <a:ext uri="{FF2B5EF4-FFF2-40B4-BE49-F238E27FC236}">
                <a16:creationId xmlns:a16="http://schemas.microsoft.com/office/drawing/2014/main" id="{63D81F7C-605D-41A5-9877-19C2BC416342}"/>
              </a:ext>
            </a:extLst>
          </p:cNvPr>
          <p:cNvGrpSpPr>
            <a:grpSpLocks/>
          </p:cNvGrpSpPr>
          <p:nvPr/>
        </p:nvGrpSpPr>
        <p:grpSpPr bwMode="auto">
          <a:xfrm>
            <a:off x="9901164" y="4308174"/>
            <a:ext cx="1391563" cy="1766586"/>
            <a:chOff x="5508103" y="4221088"/>
            <a:chExt cx="1391761" cy="1767559"/>
          </a:xfrm>
        </p:grpSpPr>
        <p:sp>
          <p:nvSpPr>
            <p:cNvPr id="116" name="Rectangle 26">
              <a:extLst>
                <a:ext uri="{FF2B5EF4-FFF2-40B4-BE49-F238E27FC236}">
                  <a16:creationId xmlns:a16="http://schemas.microsoft.com/office/drawing/2014/main" id="{EFB46B00-D329-4AE6-B600-EF41DDC1D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103" y="5157192"/>
              <a:ext cx="1391761" cy="83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s-IS" sz="1200" dirty="0">
                  <a:latin typeface="+mj-lt"/>
                  <a:cs typeface="Calibri" panose="020F0502020204030204" pitchFamily="34" charset="0"/>
                </a:rPr>
                <a:t>Tekin fyrsta skóflustunga nýs meðferðakjarna við Hringbraut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026AA4-D903-49FF-8E37-C24788233241}"/>
                </a:ext>
              </a:extLst>
            </p:cNvPr>
            <p:cNvCxnSpPr>
              <a:cxnSpLocks/>
              <a:endCxn id="116" idx="0"/>
            </p:cNvCxnSpPr>
            <p:nvPr/>
          </p:nvCxnSpPr>
          <p:spPr>
            <a:xfrm>
              <a:off x="6105089" y="4653126"/>
              <a:ext cx="98895" cy="5040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18" name="Group 71">
              <a:extLst>
                <a:ext uri="{FF2B5EF4-FFF2-40B4-BE49-F238E27FC236}">
                  <a16:creationId xmlns:a16="http://schemas.microsoft.com/office/drawing/2014/main" id="{24212FB5-17F9-4C6F-9112-B4AF5AD01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5482" y="4221088"/>
              <a:ext cx="580690" cy="432038"/>
              <a:chOff x="5795482" y="4221088"/>
              <a:chExt cx="580690" cy="432038"/>
            </a:xfrm>
          </p:grpSpPr>
          <p:sp>
            <p:nvSpPr>
              <p:cNvPr id="119" name="Isosceles Triangle 18">
                <a:extLst>
                  <a:ext uri="{FF2B5EF4-FFF2-40B4-BE49-F238E27FC236}">
                    <a16:creationId xmlns:a16="http://schemas.microsoft.com/office/drawing/2014/main" id="{149079C6-BCF3-4661-8187-3A81F4947603}"/>
                  </a:ext>
                </a:extLst>
              </p:cNvPr>
              <p:cNvSpPr/>
              <p:nvPr/>
            </p:nvSpPr>
            <p:spPr>
              <a:xfrm rot="10800000">
                <a:off x="6032053" y="4508583"/>
                <a:ext cx="144482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9D2375E-1155-49FF-8B9F-F224C125C7B3}"/>
                  </a:ext>
                </a:extLst>
              </p:cNvPr>
              <p:cNvSpPr/>
              <p:nvPr/>
            </p:nvSpPr>
            <p:spPr>
              <a:xfrm>
                <a:off x="5795482" y="4221088"/>
                <a:ext cx="580690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2018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BB17E-40CB-491E-9C48-72758F684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36">
            <a:extLst>
              <a:ext uri="{FF2B5EF4-FFF2-40B4-BE49-F238E27FC236}">
                <a16:creationId xmlns:a16="http://schemas.microsoft.com/office/drawing/2014/main" id="{24192293-9641-4165-ABF9-E1EE83A6E54A}"/>
              </a:ext>
            </a:extLst>
          </p:cNvPr>
          <p:cNvSpPr/>
          <p:nvPr/>
        </p:nvSpPr>
        <p:spPr bwMode="auto">
          <a:xfrm>
            <a:off x="11175278" y="4279636"/>
            <a:ext cx="595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20210</a:t>
            </a:r>
          </a:p>
        </p:txBody>
      </p:sp>
      <p:sp>
        <p:nvSpPr>
          <p:cNvPr id="121" name="TextBox 108">
            <a:extLst>
              <a:ext uri="{FF2B5EF4-FFF2-40B4-BE49-F238E27FC236}">
                <a16:creationId xmlns:a16="http://schemas.microsoft.com/office/drawing/2014/main" id="{1BDD313F-6CAD-43DC-BB20-BCE9C1EDE364}"/>
              </a:ext>
            </a:extLst>
          </p:cNvPr>
          <p:cNvSpPr txBox="1"/>
          <p:nvPr/>
        </p:nvSpPr>
        <p:spPr>
          <a:xfrm>
            <a:off x="10457298" y="2390419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Opnað göngudeildarhús </a:t>
            </a:r>
            <a:endParaRPr lang="en-US" sz="1200" dirty="0" err="1">
              <a:latin typeface="+mj-lt"/>
            </a:endParaRPr>
          </a:p>
        </p:txBody>
      </p:sp>
      <p:cxnSp>
        <p:nvCxnSpPr>
          <p:cNvPr id="122" name="Straight Connector 113">
            <a:extLst>
              <a:ext uri="{FF2B5EF4-FFF2-40B4-BE49-F238E27FC236}">
                <a16:creationId xmlns:a16="http://schemas.microsoft.com/office/drawing/2014/main" id="{6F193DE6-4D5F-4F1F-A305-E5FD4FE2F366}"/>
              </a:ext>
            </a:extLst>
          </p:cNvPr>
          <p:cNvCxnSpPr>
            <a:cxnSpLocks/>
            <a:stCxn id="113" idx="0"/>
          </p:cNvCxnSpPr>
          <p:nvPr/>
        </p:nvCxnSpPr>
        <p:spPr bwMode="auto">
          <a:xfrm flipH="1" flipV="1">
            <a:off x="11424770" y="2852084"/>
            <a:ext cx="48326" cy="142755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3" name="Isosceles Triangle 40">
            <a:extLst>
              <a:ext uri="{FF2B5EF4-FFF2-40B4-BE49-F238E27FC236}">
                <a16:creationId xmlns:a16="http://schemas.microsoft.com/office/drawing/2014/main" id="{DD80EE70-FE3D-4358-AEB2-1ACB28757FE8}"/>
              </a:ext>
            </a:extLst>
          </p:cNvPr>
          <p:cNvSpPr/>
          <p:nvPr/>
        </p:nvSpPr>
        <p:spPr bwMode="auto">
          <a:xfrm>
            <a:off x="11400864" y="4157916"/>
            <a:ext cx="144462" cy="14367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 idx="4294967295"/>
          </p:nvPr>
        </p:nvSpPr>
        <p:spPr>
          <a:xfrm>
            <a:off x="260696" y="415702"/>
            <a:ext cx="10116563" cy="1180993"/>
          </a:xfrm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Mikilvægir klínískir áfangar </a:t>
            </a:r>
            <a:b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 Landspítala</a:t>
            </a:r>
            <a:b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eftir 1960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2" y="4453050"/>
            <a:ext cx="11088418" cy="2912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155" y="4452450"/>
            <a:ext cx="70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1968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134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1986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318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7037" y="44524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6823" y="445059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2007</a:t>
            </a:r>
          </a:p>
        </p:txBody>
      </p:sp>
      <p:cxnSp>
        <p:nvCxnSpPr>
          <p:cNvPr id="11" name="Straight Connector 10"/>
          <p:cNvCxnSpPr>
            <a:stCxn id="13" idx="0"/>
          </p:cNvCxnSpPr>
          <p:nvPr/>
        </p:nvCxnSpPr>
        <p:spPr>
          <a:xfrm flipV="1">
            <a:off x="1326087" y="3589073"/>
            <a:ext cx="206939" cy="70621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19581" y="2832001"/>
            <a:ext cx="125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Blóðskilun hófst (Kviðskilun 1985)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254649" y="4295284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969791" y="4308931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691874" y="4350243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332959" y="4309300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835097" y="4328602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001302" y="4285397"/>
            <a:ext cx="227673" cy="19521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6998185" y="4694829"/>
            <a:ext cx="244193" cy="2183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20" name="Straight Connector 19"/>
          <p:cNvCxnSpPr>
            <a:stCxn id="14" idx="0"/>
            <a:endCxn id="21" idx="2"/>
          </p:cNvCxnSpPr>
          <p:nvPr/>
        </p:nvCxnSpPr>
        <p:spPr>
          <a:xfrm flipV="1">
            <a:off x="2042022" y="2635681"/>
            <a:ext cx="343571" cy="16732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629509" y="2174016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Gjörgæsludeild opnuð í Fossvogi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030154" y="2811690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Hjartaskurðlækningar hefjast</a:t>
            </a:r>
          </a:p>
        </p:txBody>
      </p:sp>
      <p:cxnSp>
        <p:nvCxnSpPr>
          <p:cNvPr id="23" name="Straight Connector 22"/>
          <p:cNvCxnSpPr>
            <a:stCxn id="15" idx="0"/>
            <a:endCxn id="22" idx="2"/>
          </p:cNvCxnSpPr>
          <p:nvPr/>
        </p:nvCxnSpPr>
        <p:spPr>
          <a:xfrm flipV="1">
            <a:off x="3764106" y="3273355"/>
            <a:ext cx="130144" cy="10768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4588467" y="1792030"/>
            <a:ext cx="1584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 Segulómtæki tekið í notkun</a:t>
            </a:r>
          </a:p>
        </p:txBody>
      </p:sp>
      <p:cxnSp>
        <p:nvCxnSpPr>
          <p:cNvPr id="25" name="Straight Connector 24"/>
          <p:cNvCxnSpPr>
            <a:stCxn id="16" idx="0"/>
            <a:endCxn id="24" idx="2"/>
          </p:cNvCxnSpPr>
          <p:nvPr/>
        </p:nvCxnSpPr>
        <p:spPr>
          <a:xfrm flipH="1" flipV="1">
            <a:off x="5380630" y="2253695"/>
            <a:ext cx="23767" cy="20556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503070" y="3377877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Fyrsta nýraígræðslan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5895915" y="5562161"/>
            <a:ext cx="1656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Stofnfrumuígræðsla með blóðmyndandi stofnfrumum hefst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451332" y="2115404"/>
            <a:ext cx="1368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Ígræðsla þindarraförva vegna mænuskaða hefst</a:t>
            </a:r>
          </a:p>
        </p:txBody>
      </p:sp>
      <p:cxnSp>
        <p:nvCxnSpPr>
          <p:cNvPr id="29" name="Straight Connector 28"/>
          <p:cNvCxnSpPr>
            <a:stCxn id="27" idx="0"/>
            <a:endCxn id="19" idx="0"/>
          </p:cNvCxnSpPr>
          <p:nvPr/>
        </p:nvCxnSpPr>
        <p:spPr>
          <a:xfrm flipV="1">
            <a:off x="6724317" y="4913192"/>
            <a:ext cx="395964" cy="64896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18" idx="0"/>
            <a:endCxn id="26" idx="2"/>
          </p:cNvCxnSpPr>
          <p:nvPr/>
        </p:nvCxnSpPr>
        <p:spPr>
          <a:xfrm flipH="1" flipV="1">
            <a:off x="7115138" y="3839542"/>
            <a:ext cx="1" cy="4458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900607" y="2963906"/>
            <a:ext cx="6722" cy="1364696"/>
          </a:xfrm>
          <a:prstGeom prst="line">
            <a:avLst/>
          </a:prstGeom>
          <a:noFill/>
          <a:ln w="9525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>
          <a:xfrm>
            <a:off x="4430070" y="4438802"/>
            <a:ext cx="655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28424" y="4452450"/>
            <a:ext cx="66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95476" y="4442849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0521" y="4411507"/>
            <a:ext cx="724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14742" y="4438802"/>
            <a:ext cx="69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549030" y="2529172"/>
            <a:ext cx="1440160" cy="8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Offituaðgerðir með kviðsjárholstækni hefjast 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6137806" y="4308343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9" name="Straight Connector 38"/>
          <p:cNvCxnSpPr>
            <a:stCxn id="38" idx="0"/>
            <a:endCxn id="37" idx="2"/>
          </p:cNvCxnSpPr>
          <p:nvPr/>
        </p:nvCxnSpPr>
        <p:spPr>
          <a:xfrm flipV="1">
            <a:off x="6210038" y="3357349"/>
            <a:ext cx="59072" cy="9509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054536" y="5497048"/>
            <a:ext cx="1152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Vökudeild tekur til starfa </a:t>
            </a:r>
          </a:p>
        </p:txBody>
      </p:sp>
      <p:cxnSp>
        <p:nvCxnSpPr>
          <p:cNvPr id="42" name="Straight Connector 41"/>
          <p:cNvCxnSpPr>
            <a:stCxn id="60" idx="0"/>
            <a:endCxn id="41" idx="0"/>
          </p:cNvCxnSpPr>
          <p:nvPr/>
        </p:nvCxnSpPr>
        <p:spPr>
          <a:xfrm flipH="1">
            <a:off x="2630600" y="4873824"/>
            <a:ext cx="243164" cy="62322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911386" y="5399010"/>
            <a:ext cx="1368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Glasafrjóvgun hefst </a:t>
            </a:r>
          </a:p>
        </p:txBody>
      </p:sp>
      <p:cxnSp>
        <p:nvCxnSpPr>
          <p:cNvPr id="45" name="Straight Connector 44"/>
          <p:cNvCxnSpPr>
            <a:stCxn id="100" idx="0"/>
            <a:endCxn id="43" idx="0"/>
          </p:cNvCxnSpPr>
          <p:nvPr/>
        </p:nvCxnSpPr>
        <p:spPr>
          <a:xfrm flipH="1">
            <a:off x="4595524" y="4916507"/>
            <a:ext cx="91544" cy="48250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rot="10800000">
            <a:off x="8513101" y="4692474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7628875" y="5401230"/>
            <a:ext cx="1656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Rafskaut grætt í heila </a:t>
            </a:r>
          </a:p>
        </p:txBody>
      </p:sp>
      <p:cxnSp>
        <p:nvCxnSpPr>
          <p:cNvPr id="48" name="Straight Connector 47"/>
          <p:cNvCxnSpPr>
            <a:cxnSpLocks/>
            <a:endCxn id="46" idx="0"/>
          </p:cNvCxnSpPr>
          <p:nvPr/>
        </p:nvCxnSpPr>
        <p:spPr>
          <a:xfrm flipV="1">
            <a:off x="8612247" y="4870935"/>
            <a:ext cx="0" cy="5392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51643" y="3308595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Skurðaðgerðarþjarki 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053503" y="4457231"/>
            <a:ext cx="6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2014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9208800" y="4308931"/>
            <a:ext cx="168685" cy="1576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54" name="Straight Connector 53"/>
          <p:cNvCxnSpPr>
            <a:cxnSpLocks/>
            <a:stCxn id="53" idx="0"/>
          </p:cNvCxnSpPr>
          <p:nvPr/>
        </p:nvCxnSpPr>
        <p:spPr>
          <a:xfrm flipV="1">
            <a:off x="9293143" y="3795287"/>
            <a:ext cx="0" cy="51364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2801533" y="4729361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1" name="Isosceles Triangle 90"/>
          <p:cNvSpPr/>
          <p:nvPr/>
        </p:nvSpPr>
        <p:spPr>
          <a:xfrm rot="10800000">
            <a:off x="10385066" y="4723425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668051" y="4442849"/>
            <a:ext cx="64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9909607" y="4328421"/>
            <a:ext cx="168685" cy="1576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9984834" y="2806375"/>
            <a:ext cx="0" cy="14978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924338" y="2361339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Jáeindaskanni </a:t>
            </a:r>
          </a:p>
          <a:p>
            <a:pPr algn="ctr"/>
            <a:r>
              <a:rPr lang="is-IS" sz="1200" dirty="0">
                <a:latin typeface="+mj-lt"/>
              </a:rPr>
              <a:t>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00" name="Isosceles Triangle 99"/>
          <p:cNvSpPr/>
          <p:nvPr/>
        </p:nvSpPr>
        <p:spPr>
          <a:xfrm rot="10800000">
            <a:off x="4587922" y="4738046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49651-923F-4712-B537-199E01A78CF6}"/>
              </a:ext>
            </a:extLst>
          </p:cNvPr>
          <p:cNvSpPr txBox="1"/>
          <p:nvPr/>
        </p:nvSpPr>
        <p:spPr>
          <a:xfrm>
            <a:off x="9589969" y="5264716"/>
            <a:ext cx="15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+mj-lt"/>
              </a:rPr>
              <a:t>Segabrottnám vegna heilaslags – ný meðferð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9713-2E42-4BD9-916B-17C18D284823}"/>
              </a:ext>
            </a:extLst>
          </p:cNvPr>
          <p:cNvSpPr txBox="1"/>
          <p:nvPr/>
        </p:nvSpPr>
        <p:spPr>
          <a:xfrm>
            <a:off x="9729425" y="3429000"/>
            <a:ext cx="17094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Göngudeild</a:t>
            </a:r>
          </a:p>
          <a:p>
            <a:pPr algn="ctr"/>
            <a:r>
              <a:rPr lang="is-IS" sz="1100" dirty="0">
                <a:latin typeface="+mj-lt"/>
              </a:rPr>
              <a:t> Covid-19 stofnuð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B7D6C-9731-4039-898C-C6001B27FD46}"/>
              </a:ext>
            </a:extLst>
          </p:cNvPr>
          <p:cNvSpPr/>
          <p:nvPr/>
        </p:nvSpPr>
        <p:spPr>
          <a:xfrm>
            <a:off x="10691055" y="4430269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850893CD-00FF-4127-AE9C-47EA821DA9C9}"/>
              </a:ext>
            </a:extLst>
          </p:cNvPr>
          <p:cNvSpPr/>
          <p:nvPr/>
        </p:nvSpPr>
        <p:spPr>
          <a:xfrm rot="21046238">
            <a:off x="10886952" y="4299933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E31696-F279-4DD0-A5BC-A30D497C3698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888371" y="3910109"/>
            <a:ext cx="83417" cy="39097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BF7E0-7DF9-4508-BD19-E40575DBCDD2}"/>
              </a:ext>
            </a:extLst>
          </p:cNvPr>
          <p:cNvSpPr/>
          <p:nvPr/>
        </p:nvSpPr>
        <p:spPr>
          <a:xfrm>
            <a:off x="10193530" y="4430269"/>
            <a:ext cx="80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B3017D5-22C9-42E8-9812-3401CC1521DF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10385066" y="4867888"/>
            <a:ext cx="72231" cy="3919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21A5C693-8057-416F-A20F-1643BE892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+mj-lt"/>
              </a:rPr>
              <a:pPr algn="ctr"/>
              <a:t>56</a:t>
            </a:fld>
            <a:endParaRPr lang="en-US" sz="1000" dirty="0">
              <a:latin typeface="+mj-lt"/>
            </a:endParaRPr>
          </a:p>
        </p:txBody>
      </p:sp>
      <p:sp>
        <p:nvSpPr>
          <p:cNvPr id="65" name="TextBox 108">
            <a:extLst>
              <a:ext uri="{FF2B5EF4-FFF2-40B4-BE49-F238E27FC236}">
                <a16:creationId xmlns:a16="http://schemas.microsoft.com/office/drawing/2014/main" id="{56FFCB5D-97E8-47A0-B0A2-52E1D74CE3AF}"/>
              </a:ext>
            </a:extLst>
          </p:cNvPr>
          <p:cNvSpPr txBox="1"/>
          <p:nvPr/>
        </p:nvSpPr>
        <p:spPr>
          <a:xfrm>
            <a:off x="10456936" y="2772281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Brjóstamiðstöð stofnuð </a:t>
            </a:r>
            <a:endParaRPr lang="en-US" sz="1200" dirty="0" err="1">
              <a:latin typeface="+mj-lt"/>
            </a:endParaRPr>
          </a:p>
        </p:txBody>
      </p:sp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7FF512B4-1487-447E-B3E3-B8A2ECEC7BF3}"/>
              </a:ext>
            </a:extLst>
          </p:cNvPr>
          <p:cNvCxnSpPr>
            <a:cxnSpLocks/>
          </p:cNvCxnSpPr>
          <p:nvPr/>
        </p:nvCxnSpPr>
        <p:spPr>
          <a:xfrm flipH="1" flipV="1">
            <a:off x="11423677" y="3272102"/>
            <a:ext cx="117896" cy="11394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4" name="Mynd 43">
            <a:extLst>
              <a:ext uri="{FF2B5EF4-FFF2-40B4-BE49-F238E27FC236}">
                <a16:creationId xmlns:a16="http://schemas.microsoft.com/office/drawing/2014/main" id="{6CBF829C-22EB-4C00-980B-C3A1BC26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677" y="4271880"/>
            <a:ext cx="260032" cy="260032"/>
          </a:xfrm>
          <a:prstGeom prst="rect">
            <a:avLst/>
          </a:prstGeom>
        </p:spPr>
      </p:pic>
      <p:sp>
        <p:nvSpPr>
          <p:cNvPr id="68" name="Rectangle 60">
            <a:extLst>
              <a:ext uri="{FF2B5EF4-FFF2-40B4-BE49-F238E27FC236}">
                <a16:creationId xmlns:a16="http://schemas.microsoft.com/office/drawing/2014/main" id="{609EBBA0-2FC3-4629-93A0-550AD9E30959}"/>
              </a:ext>
            </a:extLst>
          </p:cNvPr>
          <p:cNvSpPr/>
          <p:nvPr/>
        </p:nvSpPr>
        <p:spPr>
          <a:xfrm>
            <a:off x="11222827" y="4438802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2022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05BA9-2F63-4631-9BE0-74344800B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A19345F-7F70-464C-A463-6F3BE31E558F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Nýbyggingar </a:t>
            </a:r>
            <a:br>
              <a:rPr lang="is-IS" sz="3600" dirty="0">
                <a:solidFill>
                  <a:schemeClr val="bg1"/>
                </a:solidFill>
              </a:rPr>
            </a:br>
            <a:r>
              <a:rPr lang="is-IS" sz="3600" dirty="0">
                <a:solidFill>
                  <a:schemeClr val="bg1"/>
                </a:solidFill>
              </a:rPr>
              <a:t>við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/>
          </p:cNvSpPr>
          <p:nvPr/>
        </p:nvSpPr>
        <p:spPr bwMode="auto">
          <a:xfrm>
            <a:off x="539489" y="2549297"/>
            <a:ext cx="6557435" cy="2773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Slysa- og bráðamóttaka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Legudeildir með 210 rúmum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Skurðstofur, gjörgæsla, vöknun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Myndgreining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Rannsóknarstofur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Sjúkrahótel - 75 herbergja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Apótek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Dauðhreinsun o.fl.</a:t>
            </a:r>
            <a:endParaRPr lang="en-US" sz="22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07064-F618-476F-9FCE-FAA4BF1A8EAB}"/>
              </a:ext>
            </a:extLst>
          </p:cNvPr>
          <p:cNvSpPr/>
          <p:nvPr/>
        </p:nvSpPr>
        <p:spPr>
          <a:xfrm>
            <a:off x="414216" y="1352172"/>
            <a:ext cx="1177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Meginmarkmið er að sameina starfsemi í Fossvogi og við Hringbraut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Nýbyggingar í Landspítalaþorpinu verða rúmlega 75.000 m</a:t>
            </a:r>
            <a:r>
              <a:rPr kumimoji="0" lang="is-IS" sz="24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2</a:t>
            </a: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B3D8-BB52-4089-AF96-DB22AB5C3729}"/>
              </a:ext>
            </a:extLst>
          </p:cNvPr>
          <p:cNvGrpSpPr/>
          <p:nvPr/>
        </p:nvGrpSpPr>
        <p:grpSpPr>
          <a:xfrm>
            <a:off x="5149763" y="2363114"/>
            <a:ext cx="6559472" cy="3690746"/>
            <a:chOff x="6901683" y="2131932"/>
            <a:chExt cx="9562486" cy="4231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9CFC8-0C48-45FD-A1A3-3546F71E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4" t="1383" b="8460"/>
            <a:stretch/>
          </p:blipFill>
          <p:spPr>
            <a:xfrm>
              <a:off x="10566258" y="2131933"/>
              <a:ext cx="5897911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94A92A-4DC9-4A56-B86E-30568EB20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-608" r="55266" b="5444"/>
            <a:stretch/>
          </p:blipFill>
          <p:spPr>
            <a:xfrm>
              <a:off x="6901683" y="2131932"/>
              <a:ext cx="3244518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F0B2E-8168-4C27-B180-F278ECF194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9235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6EF0D8-CA5F-4408-A187-9BC413820162}"/>
              </a:ext>
            </a:extLst>
          </p:cNvPr>
          <p:cNvSpPr txBox="1">
            <a:spLocks/>
          </p:cNvSpPr>
          <p:nvPr/>
        </p:nvSpPr>
        <p:spPr>
          <a:xfrm>
            <a:off x="406195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HVAÐA STARFSEMI VERÐUR </a:t>
            </a:r>
            <a:b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 NÝBYGGINGUNUM?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4940F-2F2E-496E-8B59-7BA9D4DDF644}"/>
              </a:ext>
            </a:extLst>
          </p:cNvPr>
          <p:cNvSpPr/>
          <p:nvPr/>
        </p:nvSpPr>
        <p:spPr>
          <a:xfrm>
            <a:off x="838200" y="1844675"/>
            <a:ext cx="5584825" cy="40862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SJÚKLINGAMIÐUÐ HÖNNUN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spítalans setji þarfir sjúklinga í öndvegi.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styðji við gildi Landspítala: umhyggju, fagmennsku, öryggi og framþróun.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Friðhelgi sjúklinga verði tryggð og hönnunin styðji við þátttöku sjúklinga og aðstandenda þeirra.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ÖRYGGI OG GÆÐI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stuðli að öryggi sjúklinga; rými verði stöðluð, yfirsýn góð og ferlar skilvirkir.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styðji við teymisvinnu.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SKILVIRKNI OG FLÆÐI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flutningsleiðir fólks og aðfanga verði stuttar og vel skilgreindar.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draga úr hverskyns sóun.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24879-80AD-4DDC-B11E-4723D2649234}"/>
              </a:ext>
            </a:extLst>
          </p:cNvPr>
          <p:cNvSpPr/>
          <p:nvPr/>
        </p:nvSpPr>
        <p:spPr>
          <a:xfrm>
            <a:off x="838200" y="5986463"/>
            <a:ext cx="10512425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þjóðarsjúkrahússins styðji við þríþætt hlutverk þess; þjónustu, menntun og vísindi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7982E-C02D-4BFF-9650-879E4A88985C}"/>
              </a:ext>
            </a:extLst>
          </p:cNvPr>
          <p:cNvSpPr/>
          <p:nvPr/>
        </p:nvSpPr>
        <p:spPr>
          <a:xfrm>
            <a:off x="6492875" y="1844675"/>
            <a:ext cx="4856163" cy="40862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STARFSUMHVERFI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starfsumhverfi verði framúrskarandi og starfsánægja mikil.</a:t>
            </a: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SVEIGJANLEIKI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verði sveigjanleg og styðji þannig við framþróun og breytingar.</a:t>
            </a:r>
          </a:p>
          <a:p>
            <a:pPr marL="527400" marR="0" lvl="1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TÆKNI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Nýjasta tækni verði nýtt  til að auka virði þjónustunnar (virði = gæði/kostnaður).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Tækni auðveldi aðgengi að upplýsingum í rauntíma.</a:t>
            </a: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UMHVERFI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Byggingin verði falleg, björt og hljóðlát og styðji þannig við vellíðan sjúklinga og starfsmanna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Byggingin verði eins umhverfisvæn og frekast er unnt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Leiðarljós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við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Uppbyggingu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innviða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3AEAF-2784-4E4B-8AED-FC1134E2EE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59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44" y="708412"/>
            <a:ext cx="10673283" cy="927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kransæðastíflu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vs. OECD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6AEA-8D4F-48CC-9A95-E7D50A36D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B16B2-CEA0-4CB4-949E-98C55BC69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154881"/>
            <a:ext cx="2656659" cy="56173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26764"/>
            <a:ext cx="10011415" cy="1042617"/>
          </a:xfrm>
          <a:noFill/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Landspítalaþorpið – nýbyggingar 2015 – 2026 – 1. áfangi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293" y="1122448"/>
            <a:ext cx="6574431" cy="547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07698" y="1887511"/>
            <a:ext cx="131002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Stoðbyggingar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29078" y="5868024"/>
            <a:ext cx="1491207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Rannsóknahús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608502" y="4828500"/>
            <a:ext cx="156867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Heilbrigðisvísinda-svið</a:t>
            </a:r>
            <a:r>
              <a:rPr kumimoji="0" lang="is-I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HÍ</a:t>
            </a:r>
            <a:endParaRPr kumimoji="0" lang="is-I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444452" y="3764957"/>
            <a:ext cx="1590019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Meðferðarkjarni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407517" y="2201261"/>
            <a:ext cx="758513" cy="392396"/>
          </a:xfrm>
          <a:prstGeom prst="wedgeRoundRectCallout">
            <a:avLst>
              <a:gd name="adj1" fmla="val -55063"/>
              <a:gd name="adj2" fmla="val -85179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773125" y="4596405"/>
            <a:ext cx="1493978" cy="839945"/>
          </a:xfrm>
          <a:prstGeom prst="wedgeRoundRectCallout">
            <a:avLst>
              <a:gd name="adj1" fmla="val 69222"/>
              <a:gd name="adj2" fmla="val 23179"/>
              <a:gd name="adj3" fmla="val 16667"/>
            </a:avLst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805157" y="4596405"/>
            <a:ext cx="880381" cy="807350"/>
          </a:xfrm>
          <a:prstGeom prst="wedgeRoundRectCallout">
            <a:avLst>
              <a:gd name="adj1" fmla="val -103058"/>
              <a:gd name="adj2" fmla="val 12047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81253" y="4568741"/>
            <a:ext cx="736317" cy="872540"/>
          </a:xfrm>
          <a:prstGeom prst="wedgeRoundRectCallout">
            <a:avLst>
              <a:gd name="adj1" fmla="val -90544"/>
              <a:gd name="adj2" fmla="val -3064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468812" y="3464789"/>
            <a:ext cx="2393032" cy="897612"/>
          </a:xfrm>
          <a:prstGeom prst="wedgeRoundRectCallout">
            <a:avLst>
              <a:gd name="adj1" fmla="val 68553"/>
              <a:gd name="adj2" fmla="val -285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432982" y="2317439"/>
            <a:ext cx="920397" cy="351834"/>
          </a:xfrm>
          <a:prstGeom prst="wedgeRoundRectCallout">
            <a:avLst>
              <a:gd name="adj1" fmla="val 67952"/>
              <a:gd name="adj2" fmla="val -108843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178730" y="1799105"/>
            <a:ext cx="1077681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Sjúkrahótel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315615" y="4515845"/>
            <a:ext cx="132056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Bílastæða- og tæknihús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909528" y="5720308"/>
            <a:ext cx="3004456" cy="289968"/>
          </a:xfrm>
          <a:prstGeom prst="wedgeRoundRectCallout">
            <a:avLst>
              <a:gd name="adj1" fmla="val 69222"/>
              <a:gd name="adj2" fmla="val 23179"/>
              <a:gd name="adj3" fmla="val 16667"/>
            </a:avLst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603386" y="5808910"/>
            <a:ext cx="2397864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Randbyggð Vísindagarða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EC2305-872A-46ED-87CF-B618C578E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t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530501"/>
            <a:ext cx="11163300" cy="1025573"/>
          </a:xfrm>
        </p:spPr>
        <p:txBody>
          <a:bodyPr/>
          <a:lstStyle/>
          <a:p>
            <a:r>
              <a:rPr lang="is-IS" dirty="0"/>
              <a:t>Meðferðarkjarninn – 70.000 m2 – 6 hæðir og kjallari</a:t>
            </a:r>
            <a:br>
              <a:rPr lang="is-IS" dirty="0"/>
            </a:br>
            <a:r>
              <a:rPr lang="is-IS" sz="1600" i="1" dirty="0"/>
              <a:t>hönnun 2016-2022             framkvæmdir 2018-2026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5530501"/>
            <a:ext cx="11172825" cy="1025573"/>
          </a:xfrm>
        </p:spPr>
        <p:txBody>
          <a:bodyPr/>
          <a:lstStyle/>
          <a:p>
            <a:r>
              <a:rPr lang="is-IS" dirty="0"/>
              <a:t>Rannsóknahúsið – 17.000 m2 – 5 hæðir </a:t>
            </a:r>
            <a:br>
              <a:rPr lang="is-IS" dirty="0"/>
            </a:br>
            <a:r>
              <a:rPr lang="is-IS" dirty="0"/>
              <a:t>sameinar nær alla rannsóknarstarfsemi spítalans </a:t>
            </a:r>
            <a:br>
              <a:rPr lang="is-IS" dirty="0"/>
            </a:br>
            <a:r>
              <a:rPr lang="is-IS" sz="1800" i="1" dirty="0"/>
              <a:t>hönnun 2018 – 2022.   framkvæmdir 2021 - 2026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6" y="5530501"/>
            <a:ext cx="10887074" cy="1025573"/>
          </a:xfrm>
        </p:spPr>
        <p:txBody>
          <a:bodyPr/>
          <a:lstStyle/>
          <a:p>
            <a:r>
              <a:rPr lang="is-IS" dirty="0"/>
              <a:t>Bílastæða- og tæknihús  –  550 stæði</a:t>
            </a:r>
            <a:br>
              <a:rPr lang="is-IS" dirty="0"/>
            </a:br>
            <a:r>
              <a:rPr lang="is-IS" sz="1600" i="1" dirty="0"/>
              <a:t>Hönnun 2019-2022 -  Framkvæmdir 2021-2024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831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5530501"/>
            <a:ext cx="11258549" cy="1025573"/>
          </a:xfrm>
        </p:spPr>
        <p:txBody>
          <a:bodyPr/>
          <a:lstStyle/>
          <a:p>
            <a:r>
              <a:rPr lang="is-IS" dirty="0"/>
              <a:t>Heilbrigðisvísindasvið hí – nýbygging 7.000 m2 + endurbætur á læknagarði</a:t>
            </a:r>
            <a:br>
              <a:rPr lang="is-IS" dirty="0"/>
            </a:br>
            <a:r>
              <a:rPr lang="is-IS" sz="1600" i="1" dirty="0"/>
              <a:t>Hönnun 2018-2022.       Framkvæmdir 2022 – 2026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884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2" y="441326"/>
            <a:ext cx="9607771" cy="1387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heilablóðfall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 </a:t>
            </a:r>
            <a:r>
              <a:rPr lang="en-US" sz="1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2BFCB-FCD4-46E1-B5E4-88840D2F4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ED865-3B1F-4256-A0EF-A933B4AF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293754"/>
            <a:ext cx="2541693" cy="55642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númersstaðgengill 1">
            <a:extLst>
              <a:ext uri="{FF2B5EF4-FFF2-40B4-BE49-F238E27FC236}">
                <a16:creationId xmlns:a16="http://schemas.microsoft.com/office/drawing/2014/main" id="{3C6902A9-3B3E-4507-BE58-80C4B0265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16674-77CE-4F8D-A577-F83E2D1FC7F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Mynd 10">
            <a:extLst>
              <a:ext uri="{FF2B5EF4-FFF2-40B4-BE49-F238E27FC236}">
                <a16:creationId xmlns:a16="http://schemas.microsoft.com/office/drawing/2014/main" id="{1CFD02F3-D97B-4EE1-8E39-7BAE020B1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10" y="790576"/>
            <a:ext cx="6017086" cy="819150"/>
          </a:xfrm>
          <a:prstGeom prst="rect">
            <a:avLst/>
          </a:prstGeom>
        </p:spPr>
      </p:pic>
      <p:pic>
        <p:nvPicPr>
          <p:cNvPr id="13" name="Mynd 12">
            <a:extLst>
              <a:ext uri="{FF2B5EF4-FFF2-40B4-BE49-F238E27FC236}">
                <a16:creationId xmlns:a16="http://schemas.microsoft.com/office/drawing/2014/main" id="{F1504D04-03B3-4F79-AE98-AE28CC4B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0059"/>
            <a:ext cx="3919539" cy="6003442"/>
          </a:xfrm>
          <a:prstGeom prst="rect">
            <a:avLst/>
          </a:prstGeom>
        </p:spPr>
      </p:pic>
      <p:cxnSp>
        <p:nvCxnSpPr>
          <p:cNvPr id="7" name="Bein örvartenging 6">
            <a:extLst>
              <a:ext uri="{FF2B5EF4-FFF2-40B4-BE49-F238E27FC236}">
                <a16:creationId xmlns:a16="http://schemas.microsoft.com/office/drawing/2014/main" id="{1FFBA3C8-85A3-4546-83C1-5EC04DE50A28}"/>
              </a:ext>
            </a:extLst>
          </p:cNvPr>
          <p:cNvCxnSpPr>
            <a:cxnSpLocks/>
          </p:cNvCxnSpPr>
          <p:nvPr/>
        </p:nvCxnSpPr>
        <p:spPr>
          <a:xfrm>
            <a:off x="2838616" y="1542553"/>
            <a:ext cx="3458817" cy="47137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arammi 17">
            <a:extLst>
              <a:ext uri="{FF2B5EF4-FFF2-40B4-BE49-F238E27FC236}">
                <a16:creationId xmlns:a16="http://schemas.microsoft.com/office/drawing/2014/main" id="{41554EE8-6467-4AFC-9CEE-EF7A988E5460}"/>
              </a:ext>
            </a:extLst>
          </p:cNvPr>
          <p:cNvSpPr txBox="1"/>
          <p:nvPr/>
        </p:nvSpPr>
        <p:spPr>
          <a:xfrm>
            <a:off x="229353" y="105788"/>
            <a:ext cx="796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LÁG DÁNARTÍÐNI VEGNA COVID-19</a:t>
            </a:r>
          </a:p>
        </p:txBody>
      </p:sp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5684" y="521208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Heilbrigðisstofnanir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8304" y="1728216"/>
            <a:ext cx="10168128" cy="369502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 err="1">
                <a:latin typeface="+mj-lt"/>
                <a:ea typeface="+mn-ea"/>
              </a:rPr>
              <a:t>Stofnanir</a:t>
            </a:r>
            <a:endParaRPr lang="en-US" sz="1800" b="1" dirty="0">
              <a:latin typeface="+mj-lt"/>
              <a:ea typeface="+mn-ea"/>
            </a:endParaRPr>
          </a:p>
          <a:p>
            <a:r>
              <a:rPr lang="en-US" sz="1800" dirty="0">
                <a:latin typeface="+mj-lt"/>
                <a:ea typeface="+mn-ea"/>
              </a:rPr>
              <a:t>Eitt </a:t>
            </a:r>
            <a:r>
              <a:rPr lang="en-US" sz="1800" dirty="0" err="1">
                <a:latin typeface="+mj-lt"/>
                <a:ea typeface="+mn-ea"/>
              </a:rPr>
              <a:t>háskólasjúkrahús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Einn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kennsluspítali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Nokkur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smærri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sjúkrahús</a:t>
            </a:r>
            <a:endParaRPr lang="en-US" sz="1800" dirty="0">
              <a:latin typeface="+mj-lt"/>
              <a:ea typeface="+mn-e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Heilsugæsla</a:t>
            </a:r>
            <a:endParaRPr lang="en-US" dirty="0">
              <a:latin typeface="+mj-lt"/>
              <a:ea typeface="+mn-e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Hjúkrunarheimili</a:t>
            </a:r>
            <a:r>
              <a:rPr lang="en-US" dirty="0">
                <a:latin typeface="+mj-lt"/>
                <a:ea typeface="+mn-ea"/>
              </a:rPr>
              <a:t> / </a:t>
            </a:r>
            <a:r>
              <a:rPr lang="en-US" dirty="0" err="1">
                <a:latin typeface="+mj-lt"/>
                <a:ea typeface="+mn-ea"/>
              </a:rPr>
              <a:t>hjúkrunardeildir</a:t>
            </a:r>
            <a:endParaRPr lang="en-US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Heilsugæslustöðvar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Einkareknar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stofur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heilbrigðisstarfsmanna</a:t>
            </a:r>
            <a:endParaRPr lang="en-US" sz="1800" dirty="0">
              <a:latin typeface="+mj-lt"/>
              <a:ea typeface="+mn-ea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endParaRPr lang="en-US" b="1" dirty="0">
              <a:latin typeface="+mj-lt"/>
              <a:ea typeface="+mn-ea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b="1" dirty="0" err="1">
                <a:latin typeface="+mj-lt"/>
                <a:ea typeface="+mn-ea"/>
              </a:rPr>
              <a:t>Rafræn</a:t>
            </a:r>
            <a:r>
              <a:rPr lang="en-US" b="1" dirty="0">
                <a:latin typeface="+mj-lt"/>
                <a:ea typeface="+mn-ea"/>
              </a:rPr>
              <a:t> </a:t>
            </a:r>
            <a:r>
              <a:rPr lang="en-US" b="1" dirty="0" err="1">
                <a:latin typeface="+mj-lt"/>
                <a:ea typeface="+mn-ea"/>
              </a:rPr>
              <a:t>upplýsingakerfi</a:t>
            </a:r>
            <a:endParaRPr lang="en-US" b="1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Klínísk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upplýsingakerfi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s.s.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rafræn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sjúkraskrá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lyfjafyrirmæli</a:t>
            </a:r>
            <a:r>
              <a:rPr lang="en-US" sz="1800" dirty="0">
                <a:latin typeface="+mj-lt"/>
                <a:ea typeface="+mn-ea"/>
              </a:rPr>
              <a:t> </a:t>
            </a:r>
            <a:br>
              <a:rPr lang="en-US" sz="1800" dirty="0">
                <a:latin typeface="+mj-lt"/>
                <a:ea typeface="+mn-ea"/>
              </a:rPr>
            </a:b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rannsóknarsvör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Samræmt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mannauðs</a:t>
            </a:r>
            <a:r>
              <a:rPr lang="en-US" sz="1800" dirty="0">
                <a:latin typeface="+mj-lt"/>
                <a:ea typeface="+mn-ea"/>
              </a:rPr>
              <a:t>-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fjárhagskerfi</a:t>
            </a:r>
            <a:r>
              <a:rPr lang="en-US" sz="1800" dirty="0">
                <a:latin typeface="+mj-lt"/>
                <a:ea typeface="+mn-ea"/>
              </a:rPr>
              <a:t> (</a:t>
            </a:r>
            <a:r>
              <a:rPr lang="en-US" sz="1800" dirty="0" err="1">
                <a:latin typeface="+mj-lt"/>
                <a:ea typeface="+mn-ea"/>
              </a:rPr>
              <a:t>Orri</a:t>
            </a:r>
            <a:r>
              <a:rPr lang="en-US" sz="1800" dirty="0">
                <a:latin typeface="+mj-lt"/>
                <a:ea typeface="+mn-ea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D66F8-4144-4AF3-AFED-CE4E14326A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9251</TotalTime>
  <Words>1544</Words>
  <Application>Microsoft Office PowerPoint</Application>
  <PresentationFormat>Widescreen</PresentationFormat>
  <Paragraphs>383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Georgia</vt:lpstr>
      <vt:lpstr>Times New Roman</vt:lpstr>
      <vt:lpstr>~5778786</vt:lpstr>
      <vt:lpstr>PowerPoint Presentation</vt:lpstr>
      <vt:lpstr>Yfirlit kynningar</vt:lpstr>
      <vt:lpstr>Íslenska heilbrigðiskerfið</vt:lpstr>
      <vt:lpstr>Skipulag heilbrigðisþjónustu</vt:lpstr>
      <vt:lpstr>Lág dánartíðni vegna krabbameina Ísland vs. OECD </vt:lpstr>
      <vt:lpstr>Lág dánartíðni eftir kransæðastíflu  Ísland vs. OECD </vt:lpstr>
      <vt:lpstr>Lág dánartíðni eftir heilablóðfall Ísland vs.OECD </vt:lpstr>
      <vt:lpstr>PowerPoint Presentation</vt:lpstr>
      <vt:lpstr>Heilbrigðisstofnanir</vt:lpstr>
      <vt:lpstr>PowerPoint Presentation</vt:lpstr>
      <vt:lpstr>PowerPoint Presentation</vt:lpstr>
      <vt:lpstr>PowerPoint Presentation</vt:lpstr>
      <vt:lpstr>PowerPoint Presentation</vt:lpstr>
      <vt:lpstr>Hlutverk</vt:lpstr>
      <vt:lpstr>Gildi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Þriðjungur allra landsmanna  leitar árlega til Landspítala</vt:lpstr>
      <vt:lpstr>PowerPoint Presentation</vt:lpstr>
      <vt:lpstr>Árið 2022 á landspítala</vt:lpstr>
      <vt:lpstr>Dagur á Landspítala</vt:lpstr>
      <vt:lpstr>PowerPoint Presentation</vt:lpstr>
      <vt:lpstr>PowerPoint Presentation</vt:lpstr>
      <vt:lpstr>Meginþorri lega á LSH árið 2022 var hjá aldurshópnum 50 ára og eldri (Legur tengdar meðgöngu og fæðingu undanskildar)</vt:lpstr>
      <vt:lpstr>PowerPoint Presentation</vt:lpstr>
      <vt:lpstr>Fjöldi lega eftir yfirsjúkdómaflokkum DRG-kerfis (Diagnosis related groups) </vt:lpstr>
      <vt:lpstr>Skurðaðgerðir</vt:lpstr>
      <vt:lpstr>Komur á bráðamóttökur</vt:lpstr>
      <vt:lpstr>Yfir 70% fæðinga á Íslandi  eru á Landspítala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Rekstrarreikningur </vt:lpstr>
      <vt:lpstr>PowerPoint Presentation</vt:lpstr>
      <vt:lpstr>PowerPoint Presentation</vt:lpstr>
      <vt:lpstr>PowerPoint Presentation</vt:lpstr>
      <vt:lpstr>Á spítalanum starfa um 6.100 manns  í um 4.900 stöðugildum  </vt:lpstr>
      <vt:lpstr>Stöðugildi og starfsmannafjöldi</vt:lpstr>
      <vt:lpstr>Veikindahlutfall starfsmanna  eftir mánuðum</vt:lpstr>
      <vt:lpstr>Starfsánægja starfsmanna skv. Könnun Skalinn er 1-5, þar sem 5 er hæsta gildi. markmið er 4,1</vt:lpstr>
      <vt:lpstr>PowerPoint Presentation</vt:lpstr>
      <vt:lpstr>1.994 nemendur í heilbrigðisvísindum árið 2022 þar af 714 háskólanemar á framhaldsstigi</vt:lpstr>
      <vt:lpstr>VísindIN 2022 Í TÖLUM  </vt:lpstr>
      <vt:lpstr>PowerPoint Presentation</vt:lpstr>
      <vt:lpstr>PowerPoint Presentation</vt:lpstr>
      <vt:lpstr>Áfangar í Landspítalasögunni</vt:lpstr>
      <vt:lpstr>Mikilvægir klínískir áfangar  á Landspítala eftir 1960</vt:lpstr>
      <vt:lpstr>PowerPoint Presentation</vt:lpstr>
      <vt:lpstr>PowerPoint Presentation</vt:lpstr>
      <vt:lpstr>Leiðarljós Landspítala við Uppbyggingu innviða</vt:lpstr>
      <vt:lpstr>Landspítalaþorpið – nýbyggingar 2015 – 2026 – 1. áfangi</vt:lpstr>
      <vt:lpstr>Meðferðarkjarninn – 70.000 m2 – 6 hæðir og kjallari hönnun 2016-2022             framkvæmdir 2018-2026</vt:lpstr>
      <vt:lpstr>Rannsóknahúsið – 17.000 m2 – 5 hæðir  sameinar nær alla rannsóknarstarfsemi spítalans  hönnun 2018 – 2022.   framkvæmdir 2021 - 2026</vt:lpstr>
      <vt:lpstr>Bílastæða- og tæknihús  –  550 stæði Hönnun 2019-2022 -  Framkvæmdir 2021-2024 </vt:lpstr>
      <vt:lpstr>Heilbrigðisvísindasvið hí – nýbygging 7.000 m2 + endurbætur á læknagarði Hönnun 2018-2022.       Framkvæmdir 2022 – 2026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Elísabet Guðmundsdóttir</dc:creator>
  <cp:lastModifiedBy>Lovísa Sigfúsdóttir</cp:lastModifiedBy>
  <cp:revision>682</cp:revision>
  <cp:lastPrinted>2020-02-14T14:33:14Z</cp:lastPrinted>
  <dcterms:created xsi:type="dcterms:W3CDTF">2014-11-04T10:06:03Z</dcterms:created>
  <dcterms:modified xsi:type="dcterms:W3CDTF">2023-07-06T11:55:11Z</dcterms:modified>
</cp:coreProperties>
</file>